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489" r:id="rId2"/>
    <p:sldId id="2147376652" r:id="rId3"/>
    <p:sldId id="2147376680" r:id="rId4"/>
    <p:sldId id="2147376681" r:id="rId5"/>
    <p:sldId id="2147376682" r:id="rId6"/>
    <p:sldId id="2147376683" r:id="rId7"/>
    <p:sldId id="2147376654" r:id="rId8"/>
    <p:sldId id="2147376653" r:id="rId9"/>
    <p:sldId id="2147376673" r:id="rId10"/>
    <p:sldId id="2147376686" r:id="rId11"/>
    <p:sldId id="2147376674" r:id="rId12"/>
    <p:sldId id="2147376675" r:id="rId13"/>
    <p:sldId id="2147376687" r:id="rId14"/>
    <p:sldId id="2147376684" r:id="rId15"/>
    <p:sldId id="2147376688" r:id="rId16"/>
    <p:sldId id="2147376672" r:id="rId17"/>
    <p:sldId id="527" r:id="rId18"/>
  </p:sldIdLst>
  <p:sldSz cx="12192000" cy="6858000"/>
  <p:notesSz cx="6724650" cy="97742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4100607-E5EB-ED89-9380-B8B3268784A5}" name="KPMG 3" initials="K3" userId="KPMG 3" providerId="None"/>
  <p188:author id="{A8207C3F-17E1-C9E8-378D-F4D098D22733}" name="Bilic, Lucija" initials="BL" userId="Bilic, Lucija" providerId="None"/>
  <p188:author id="{CAF953C5-4B59-D614-0803-2FEFBF267C2C}" name="KPMG" initials="KPMG" userId="KPMG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FIN" initials="MFIN" lastIdx="2" clrIdx="0">
    <p:extLst>
      <p:ext uri="{19B8F6BF-5375-455C-9EA6-DF929625EA0E}">
        <p15:presenceInfo xmlns:p15="http://schemas.microsoft.com/office/powerpoint/2012/main" userId="MF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2F5597"/>
    <a:srgbClr val="44546A"/>
    <a:srgbClr val="5B9BD5"/>
    <a:srgbClr val="595959"/>
    <a:srgbClr val="002060"/>
    <a:srgbClr val="F2F2F2"/>
    <a:srgbClr val="FFFFFF"/>
    <a:srgbClr val="DAE3F3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vijetli stil 2 - Isticanj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0" y="120"/>
      </p:cViewPr>
      <p:guideLst>
        <p:guide orient="horz" pos="2183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2400" b="1" dirty="0" smtClean="0">
                <a:solidFill>
                  <a:schemeClr val="tx1"/>
                </a:solidFill>
              </a:rPr>
              <a:t>Prihod </a:t>
            </a:r>
            <a:r>
              <a:rPr lang="hr-HR" sz="2400" b="1" dirty="0">
                <a:solidFill>
                  <a:schemeClr val="tx1"/>
                </a:solidFill>
              </a:rPr>
              <a:t>pravnih osoba </a:t>
            </a:r>
            <a:r>
              <a:rPr lang="hr-HR" sz="2400" b="1" dirty="0" smtClean="0">
                <a:solidFill>
                  <a:schemeClr val="tx1"/>
                </a:solidFill>
              </a:rPr>
              <a:t>u</a:t>
            </a:r>
            <a:r>
              <a:rPr lang="hr-HR" sz="2400" b="1" baseline="0" dirty="0" smtClean="0">
                <a:solidFill>
                  <a:schemeClr val="tx1"/>
                </a:solidFill>
              </a:rPr>
              <a:t> 2023. </a:t>
            </a:r>
            <a:r>
              <a:rPr lang="hr-HR" sz="2400" b="1" baseline="0" dirty="0">
                <a:solidFill>
                  <a:schemeClr val="tx1"/>
                </a:solidFill>
              </a:rPr>
              <a:t>godini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1895648656193314"/>
          <c:y val="2.34793135351489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1350703468186836E-2"/>
          <c:y val="0.13514102180528806"/>
          <c:w val="0.46307467146874637"/>
          <c:h val="0.834702774672933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9D2-40A4-AC7B-72F2E6C88A32}"/>
              </c:ext>
            </c:extLst>
          </c:dPt>
          <c:dPt>
            <c:idx val="1"/>
            <c:bubble3D val="0"/>
            <c:spPr>
              <a:solidFill>
                <a:srgbClr val="2F5597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9D2-40A4-AC7B-72F2E6C88A32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9D2-40A4-AC7B-72F2E6C88A32}"/>
              </c:ext>
            </c:extLst>
          </c:dPt>
          <c:cat>
            <c:strRef>
              <c:f>Sheet1!$A$2:$A$4</c:f>
              <c:strCache>
                <c:ptCount val="3"/>
                <c:pt idx="0">
                  <c:v>Pravne osobe od posebnog interesa</c:v>
                </c:pt>
                <c:pt idx="1">
                  <c:v>Društva u nadležnosti CERP-a</c:v>
                </c:pt>
                <c:pt idx="2">
                  <c:v>Društva u nadležnosti županija, gradova i općina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12.2</c:v>
                </c:pt>
                <c:pt idx="1">
                  <c:v>0.2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D2-40A4-AC7B-72F2E6C88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339734644551264"/>
          <c:y val="0.36341173088147166"/>
          <c:w val="0.390593909386173"/>
          <c:h val="0.505461614048134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3">
        <a:lumMod val="20000"/>
        <a:lumOff val="80000"/>
      </a:schemeClr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sr-Latn-R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>
                <a:solidFill>
                  <a:schemeClr val="tx1"/>
                </a:solidFill>
              </a:rPr>
              <a:t>Imovina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</a:rPr>
              <a:t/>
            </a:r>
            <a:br>
              <a:rPr lang="hr-HR" sz="2400" b="1" dirty="0" smtClean="0">
                <a:solidFill>
                  <a:schemeClr val="tx1"/>
                </a:solidFill>
              </a:rPr>
            </a:br>
            <a:r>
              <a:rPr lang="en-US" sz="1600" b="0" dirty="0" smtClean="0">
                <a:solidFill>
                  <a:schemeClr val="tx1"/>
                </a:solidFill>
              </a:rPr>
              <a:t>(</a:t>
            </a:r>
            <a:r>
              <a:rPr lang="en-US" sz="1600" b="0" dirty="0">
                <a:solidFill>
                  <a:schemeClr val="tx1"/>
                </a:solidFill>
              </a:rPr>
              <a:t>u </a:t>
            </a:r>
            <a:r>
              <a:rPr lang="en-US" sz="1600" b="0" dirty="0" err="1">
                <a:solidFill>
                  <a:schemeClr val="tx1"/>
                </a:solidFill>
              </a:rPr>
              <a:t>milijardama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hr-HR" sz="1600" b="0" dirty="0" smtClean="0">
                <a:solidFill>
                  <a:schemeClr val="tx1"/>
                </a:solidFill>
              </a:rPr>
              <a:t>€, 2023. godina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  <a:endParaRPr lang="en-US" sz="1600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1293596467730556"/>
          <c:y val="1.71283430257492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7.3180728065469797E-2"/>
          <c:y val="0.19924004597464531"/>
          <c:w val="0.45839992481665826"/>
          <c:h val="0.7154225207143225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Imovina (u milijardama €)</c:v>
                </c:pt>
              </c:strCache>
            </c:strRef>
          </c:tx>
          <c:spPr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379-4F8E-B1D3-201776CCA0C0}"/>
              </c:ext>
            </c:extLst>
          </c:dPt>
          <c:dPt>
            <c:idx val="1"/>
            <c:bubble3D val="0"/>
            <c:spPr>
              <a:solidFill>
                <a:srgbClr val="2F5597"/>
              </a:solidFill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379-4F8E-B1D3-201776CCA0C0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E379-4F8E-B1D3-201776CCA0C0}"/>
              </c:ext>
            </c:extLst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9534-481C-A2A2-5FF08CF054E6}"/>
              </c:ext>
            </c:extLst>
          </c:dPt>
          <c:dLbls>
            <c:dLbl>
              <c:idx val="1"/>
              <c:layout>
                <c:manualLayout>
                  <c:x val="-1.9541344911731748E-2"/>
                  <c:y val="-5.44662309368191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79-4F8E-B1D3-201776CCA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Pravne osobe od posebnog interesa</c:v>
                </c:pt>
                <c:pt idx="1">
                  <c:v>Društva u nadležnosti CERP-a</c:v>
                </c:pt>
                <c:pt idx="2">
                  <c:v>Društva u nadležnosti županija, gradova i općina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43.6</c:v>
                </c:pt>
                <c:pt idx="1">
                  <c:v>0.9</c:v>
                </c:pt>
                <c:pt idx="2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79-4F8E-B1D3-201776CCA0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legendEntry>
      <c:layout>
        <c:manualLayout>
          <c:xMode val="edge"/>
          <c:yMode val="edge"/>
          <c:x val="0.54559448981632952"/>
          <c:y val="0.28113105591337006"/>
          <c:w val="0.44364280323879957"/>
          <c:h val="0.580246792386150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3">
        <a:lumMod val="20000"/>
        <a:lumOff val="80000"/>
      </a:schemeClr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hr-HR" sz="2400" b="1" dirty="0">
                <a:solidFill>
                  <a:schemeClr val="tx1"/>
                </a:solidFill>
              </a:rPr>
              <a:t>Pregled broja </a:t>
            </a:r>
            <a:r>
              <a:rPr lang="hr-HR" sz="2400" b="1" dirty="0" smtClean="0">
                <a:solidFill>
                  <a:schemeClr val="tx1"/>
                </a:solidFill>
              </a:rPr>
              <a:t>zaposlenika</a:t>
            </a:r>
            <a:br>
              <a:rPr lang="hr-HR" sz="2400" b="1" dirty="0" smtClean="0">
                <a:solidFill>
                  <a:schemeClr val="tx1"/>
                </a:solidFill>
              </a:rPr>
            </a:br>
            <a:r>
              <a:rPr lang="hr-HR" sz="1800" b="0" dirty="0" smtClean="0">
                <a:solidFill>
                  <a:schemeClr val="tx1"/>
                </a:solidFill>
              </a:rPr>
              <a:t>(u tisućama, 2023. godina)</a:t>
            </a:r>
            <a:endParaRPr lang="hr-HR" sz="2400" b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5.9490077319971219E-2"/>
          <c:y val="0.21635715026085756"/>
          <c:w val="0.47313088552283822"/>
          <c:h val="0.71235056835849764"/>
        </c:manualLayout>
      </c:layout>
      <c:doughnutChart>
        <c:varyColors val="1"/>
        <c:ser>
          <c:idx val="0"/>
          <c:order val="0"/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0D3-4600-AB16-8B1893673643}"/>
              </c:ext>
            </c:extLst>
          </c:dPt>
          <c:dPt>
            <c:idx val="1"/>
            <c:bubble3D val="0"/>
            <c:spPr>
              <a:solidFill>
                <a:srgbClr val="2F5597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0D3-4600-AB16-8B1893673643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0D3-4600-AB16-8B189367364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0D3-4600-AB16-8B1893673643}"/>
                </c:ext>
              </c:extLst>
            </c:dLbl>
            <c:dLbl>
              <c:idx val="1"/>
              <c:layout>
                <c:manualLayout>
                  <c:x val="-1.0928963316117108E-2"/>
                  <c:y val="4.1163534294571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D3-4600-AB16-8B189367364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0D3-4600-AB16-8B18936736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Sheet2!$B$3:$B$5</c:f>
              <c:strCache>
                <c:ptCount val="3"/>
                <c:pt idx="0">
                  <c:v>Pravne osobe od posebnog interesa</c:v>
                </c:pt>
                <c:pt idx="1">
                  <c:v>Društva u nadležnosti CERP-a</c:v>
                </c:pt>
                <c:pt idx="2">
                  <c:v>Društva u nadležnosti županija, gradova i općina</c:v>
                </c:pt>
              </c:strCache>
            </c:strRef>
          </c:cat>
          <c:val>
            <c:numRef>
              <c:f>Sheet2!$C$3:$C$5</c:f>
              <c:numCache>
                <c:formatCode>#,##0</c:formatCode>
                <c:ptCount val="3"/>
                <c:pt idx="0">
                  <c:v>47.6</c:v>
                </c:pt>
                <c:pt idx="1">
                  <c:v>2.2999999999999998</c:v>
                </c:pt>
                <c:pt idx="2">
                  <c:v>37.1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D3-4600-AB16-8B18936736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6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953749543692287"/>
          <c:y val="0.35000885360881734"/>
          <c:w val="0.4166298418340742"/>
          <c:h val="0.519588717479183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934124317183567E-2"/>
          <c:y val="4.3698740956310433E-2"/>
          <c:w val="0.9761317513656329"/>
          <c:h val="0.7114994211732825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Ministarstvo mora, prometa i infrastrukture</c:v>
                </c:pt>
                <c:pt idx="1">
                  <c:v>Ministarstvo financija</c:v>
                </c:pt>
                <c:pt idx="2">
                  <c:v>Ministarstvo gospodarstva</c:v>
                </c:pt>
                <c:pt idx="3">
                  <c:v>Ministarstvo prostornog uređenja, graditeljstva i državne imovine</c:v>
                </c:pt>
                <c:pt idx="4">
                  <c:v>Ministarstvo obrane</c:v>
                </c:pt>
                <c:pt idx="5">
                  <c:v>Ministarstvo kulture i medija</c:v>
                </c:pt>
                <c:pt idx="6">
                  <c:v>Ministarstvo poljoprivrede, šumarstva i ribarstva</c:v>
                </c:pt>
                <c:pt idx="7">
                  <c:v>Ministarstvo unutarnjih poslova</c:v>
                </c:pt>
                <c:pt idx="8">
                  <c:v>Ministarstvo zaštite okoliša i zelene tranzicije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19</c:v>
                </c:pt>
                <c:pt idx="1">
                  <c:v>6</c:v>
                </c:pt>
                <c:pt idx="2">
                  <c:v>5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AD-4A80-BCCE-7BDE469E0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axId val="130641280"/>
        <c:axId val="130647168"/>
      </c:barChart>
      <c:catAx>
        <c:axId val="13064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30647168"/>
        <c:crosses val="autoZero"/>
        <c:auto val="1"/>
        <c:lblAlgn val="ctr"/>
        <c:lblOffset val="100"/>
        <c:noMultiLvlLbl val="0"/>
      </c:catAx>
      <c:valAx>
        <c:axId val="1306471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0641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0.17605</cdr:x>
      <cdr:y>0.41779</cdr:y>
    </cdr:from>
    <cdr:to>
      <cdr:x>0.41014</cdr:x>
      <cdr:y>0.70196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779" y="2031475"/>
          <a:ext cx="1915732" cy="1381772"/>
        </a:xfrm>
        <a:prstGeom xmlns:a="http://schemas.openxmlformats.org/drawingml/2006/main" prst="rect">
          <a:avLst/>
        </a:prstGeom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hr-HR" sz="1800" b="1" dirty="0" smtClean="0"/>
            <a:t>UKUPNO</a:t>
          </a:r>
        </a:p>
        <a:p xmlns:a="http://schemas.openxmlformats.org/drawingml/2006/main">
          <a:pPr algn="ctr"/>
          <a:r>
            <a:rPr lang="hr-HR" sz="3600" b="1" dirty="0" smtClean="0"/>
            <a:t>14,6 </a:t>
          </a:r>
          <a:r>
            <a:rPr lang="hr-HR" sz="2800" b="1" dirty="0" smtClean="0"/>
            <a:t/>
          </a:r>
          <a:br>
            <a:rPr lang="hr-HR" sz="2800" b="1" dirty="0" smtClean="0"/>
          </a:br>
          <a:r>
            <a:rPr lang="hr-HR" sz="2000" b="1" dirty="0" smtClean="0"/>
            <a:t>milijardi €</a:t>
          </a:r>
          <a:endParaRPr lang="hr-HR" sz="2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0.15574</cdr:x>
      <cdr:y>0.44909</cdr:y>
    </cdr:from>
    <cdr:to>
      <cdr:x>0.43183</cdr:x>
      <cdr:y>0.67026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13393" y="2094308"/>
          <a:ext cx="1973753" cy="1031413"/>
        </a:xfrm>
        <a:prstGeom xmlns:a="http://schemas.openxmlformats.org/drawingml/2006/main" prst="rect">
          <a:avLst/>
        </a:prstGeom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r-HR" sz="1800" b="1" dirty="0" smtClean="0"/>
            <a:t>UKUPNO</a:t>
          </a:r>
        </a:p>
        <a:p xmlns:a="http://schemas.openxmlformats.org/drawingml/2006/main">
          <a:pPr algn="ctr"/>
          <a:r>
            <a:rPr lang="hr-HR" sz="3200" b="1" dirty="0" smtClean="0"/>
            <a:t>54,3</a:t>
          </a:r>
          <a:r>
            <a:rPr lang="hr-HR" sz="2400" b="1" dirty="0" smtClean="0"/>
            <a:t/>
          </a:r>
          <a:br>
            <a:rPr lang="hr-HR" sz="2400" b="1" dirty="0" smtClean="0"/>
          </a:br>
          <a:r>
            <a:rPr lang="hr-HR" sz="2000" b="1" dirty="0" smtClean="0"/>
            <a:t>milijarde €</a:t>
          </a:r>
          <a:endParaRPr lang="hr-HR" sz="20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0.1573</cdr:x>
      <cdr:y>0.45749</cdr:y>
    </cdr:from>
    <cdr:to>
      <cdr:x>0.44038</cdr:x>
      <cdr:y>0.687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62561" y="2118583"/>
          <a:ext cx="2092202" cy="1062833"/>
        </a:xfrm>
        <a:prstGeom xmlns:a="http://schemas.openxmlformats.org/drawingml/2006/main" prst="rect">
          <a:avLst/>
        </a:prstGeom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r-HR" sz="1800" b="1" dirty="0" smtClean="0"/>
            <a:t>UKUPNO</a:t>
          </a:r>
        </a:p>
        <a:p xmlns:a="http://schemas.openxmlformats.org/drawingml/2006/main">
          <a:pPr algn="ctr"/>
          <a:r>
            <a:rPr lang="hr-HR" sz="3600" b="1" dirty="0" smtClean="0"/>
            <a:t>87</a:t>
          </a:r>
          <a:endParaRPr lang="hr-HR" sz="3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413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A4FF0-3BE3-489A-AC7F-E6FAB2299621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413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28DD3-176B-4B61-AFB6-E3779836AC7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00396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0908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71561-048A-45AD-9061-7E05281D9FA8}" type="datetimeFigureOut">
              <a:rPr lang="hr-HR" smtClean="0"/>
              <a:t>19.12.2024.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0908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13DDD-A17E-4917-8E37-5C0AB2F08421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488773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like slajd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66688" y="820738"/>
            <a:ext cx="7296151" cy="4105275"/>
          </a:xfrm>
          <a:ln/>
        </p:spPr>
      </p:sp>
      <p:sp>
        <p:nvSpPr>
          <p:cNvPr id="16387" name="Rezervirano mjesto bilježaka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 altLang="sr-Latn-RS" noProof="0" dirty="0">
              <a:latin typeface="Arial" panose="020B0604020202020204" pitchFamily="34" charset="0"/>
            </a:endParaRPr>
          </a:p>
        </p:txBody>
      </p:sp>
      <p:sp>
        <p:nvSpPr>
          <p:cNvPr id="16388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68833" indent="-295192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82435" indent="-235153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56076" indent="-235153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28047" indent="-235153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08359" indent="-2351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88671" indent="-2351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68982" indent="-2351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049294" indent="-2351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16D799-30B0-4BB1-B56C-9D849AD5A5B1}" type="slidenum">
              <a:rPr lang="hr-HR" altLang="sr-Latn-RS" sz="1300"/>
              <a:pPr/>
              <a:t>1</a:t>
            </a:fld>
            <a:endParaRPr lang="hr-HR" altLang="sr-Latn-RS" sz="13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2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729784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13DDD-A17E-4917-8E37-5C0AB2F08421}" type="slidenum">
              <a:rPr lang="hr-HR" smtClean="0"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7087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0160" indent="-180160">
              <a:buFont typeface="Wingdings" panose="05000000000000000000" pitchFamily="2" charset="2"/>
              <a:buChar char="§"/>
            </a:pPr>
            <a:endParaRPr lang="hr-HR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13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785168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0160" indent="-180160">
              <a:buFont typeface="Wingdings" panose="05000000000000000000" pitchFamily="2" charset="2"/>
              <a:buChar char="§"/>
            </a:pPr>
            <a:endParaRPr lang="hr-HR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14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108734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0160" indent="-180160">
              <a:buFont typeface="Wingdings" panose="05000000000000000000" pitchFamily="2" charset="2"/>
              <a:buChar char="§"/>
            </a:pPr>
            <a:endParaRPr lang="hr-HR" noProof="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0BF89E-909C-459B-B75D-8089E836EC6F}" type="slidenum">
              <a:rPr lang="hr-HR" altLang="sr-Latn-RS" smtClean="0"/>
              <a:pPr>
                <a:defRPr/>
              </a:pPr>
              <a:t>15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67658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85590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8422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5826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54DA61DC-4CED-4376-9A42-570FF119FF54}" type="slidenum">
              <a:rPr lang="en-US" altLang="sr-Latn-RS" smtClean="0"/>
              <a:pPr>
                <a:defRPr/>
              </a:pPr>
              <a:t>‹#›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55444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>
          <a:xfrm>
            <a:off x="0" y="1"/>
            <a:ext cx="12192000" cy="764703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/>
            <a:endParaRPr lang="hr-HR" altLang="sr-Latn-R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5" t="1154" r="30083" b="2354"/>
          <a:stretch/>
        </p:blipFill>
        <p:spPr>
          <a:xfrm>
            <a:off x="11590948" y="82216"/>
            <a:ext cx="452771" cy="600271"/>
          </a:xfrm>
          <a:prstGeom prst="rect">
            <a:avLst/>
          </a:prstGeom>
        </p:spPr>
      </p:pic>
      <p:sp>
        <p:nvSpPr>
          <p:cNvPr id="9" name="Naslov 8"/>
          <p:cNvSpPr>
            <a:spLocks noGrp="1"/>
          </p:cNvSpPr>
          <p:nvPr>
            <p:ph type="title"/>
          </p:nvPr>
        </p:nvSpPr>
        <p:spPr>
          <a:xfrm>
            <a:off x="129746" y="58286"/>
            <a:ext cx="10515600" cy="648129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14" name="Rezervirano mjesto broja slajda 13"/>
          <p:cNvSpPr>
            <a:spLocks noGrp="1"/>
          </p:cNvSpPr>
          <p:nvPr>
            <p:ph type="sldNum" sz="quarter" idx="12"/>
          </p:nvPr>
        </p:nvSpPr>
        <p:spPr>
          <a:xfrm>
            <a:off x="5690286" y="6283239"/>
            <a:ext cx="405714" cy="365125"/>
          </a:xfrm>
        </p:spPr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0CB6F75B-A5E7-44A2-B27F-42D9440132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75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1445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605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620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271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1582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1408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8939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6F75B-A5E7-44A2-B27F-42D9440132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961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7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4401344" y="6147897"/>
            <a:ext cx="3384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dirty="0" smtClean="0">
                <a:latin typeface="+mn-lt"/>
              </a:rPr>
              <a:t>Zagreb, prosinac 2024</a:t>
            </a:r>
            <a:r>
              <a:rPr lang="hr-HR" altLang="sr-Latn-RS" sz="2000" dirty="0" smtClean="0">
                <a:latin typeface="+mj-lt"/>
              </a:rPr>
              <a:t>.</a:t>
            </a:r>
            <a:endParaRPr lang="hr-HR" altLang="sr-Latn-RS" sz="2000" dirty="0">
              <a:latin typeface="+mj-lt"/>
            </a:endParaRP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780928"/>
            <a:ext cx="12192000" cy="1692188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eaLnBrk="1" hangingPunct="1"/>
            <a:r>
              <a:rPr lang="hr-HR" altLang="sr-Latn-RS" sz="3600" b="1" dirty="0">
                <a:latin typeface="+mn-lt"/>
              </a:rPr>
              <a:t>U</a:t>
            </a:r>
            <a:r>
              <a:rPr lang="hr-HR" altLang="sr-Latn-RS" sz="3600" b="1" i="0" dirty="0">
                <a:latin typeface="+mn-lt"/>
              </a:rPr>
              <a:t>naprjeđenje upravljanja pravnim osobama </a:t>
            </a:r>
            <a:r>
              <a:rPr lang="hr-HR" altLang="sr-Latn-RS" sz="3600" b="1" i="0" dirty="0" smtClean="0">
                <a:latin typeface="+mn-lt"/>
              </a:rPr>
              <a:t/>
            </a:r>
            <a:br>
              <a:rPr lang="hr-HR" altLang="sr-Latn-RS" sz="3600" b="1" i="0" dirty="0" smtClean="0">
                <a:latin typeface="+mn-lt"/>
              </a:rPr>
            </a:br>
            <a:r>
              <a:rPr lang="hr-HR" altLang="sr-Latn-RS" sz="3600" b="1" i="0" dirty="0" smtClean="0">
                <a:latin typeface="+mn-lt"/>
              </a:rPr>
              <a:t>u </a:t>
            </a:r>
            <a:r>
              <a:rPr lang="hr-HR" altLang="sr-Latn-RS" sz="3600" b="1" i="0" dirty="0">
                <a:latin typeface="+mn-lt"/>
              </a:rPr>
              <a:t>vlasništvu Republike Hrvatske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736725" y="1341438"/>
            <a:ext cx="8713788" cy="35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hr-HR" altLang="sr-Latn-RS" sz="2000" b="1" dirty="0" smtClean="0">
                <a:latin typeface="+mn-lt"/>
                <a:cs typeface="Times New Roman" panose="02020603050405020304" pitchFamily="18" charset="0"/>
              </a:rPr>
              <a:t>Vlada Republike Hrvatske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760" y="465253"/>
            <a:ext cx="631718" cy="8367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Ključne uloge i procesi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r-HR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/4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C4735970-EE98-4B5E-1597-A2B377602592}"/>
              </a:ext>
            </a:extLst>
          </p:cNvPr>
          <p:cNvSpPr/>
          <p:nvPr/>
        </p:nvSpPr>
        <p:spPr>
          <a:xfrm>
            <a:off x="482652" y="3752318"/>
            <a:ext cx="3341203" cy="9371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</a:t>
            </a:r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financija </a:t>
            </a:r>
            <a:r>
              <a:rPr lang="hr-H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(Koordinacijsko </a:t>
            </a:r>
            <a:r>
              <a:rPr lang="hr-H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tijelo)</a:t>
            </a:r>
          </a:p>
        </p:txBody>
      </p:sp>
      <p:sp>
        <p:nvSpPr>
          <p:cNvPr id="7" name="Pravokutnik 9">
            <a:extLst>
              <a:ext uri="{FF2B5EF4-FFF2-40B4-BE49-F238E27FC236}">
                <a16:creationId xmlns:a16="http://schemas.microsoft.com/office/drawing/2014/main" id="{F6D26016-1BF7-4AAF-43E7-D31FD4A91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52" y="1184705"/>
            <a:ext cx="3341203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altLang="en-US" sz="24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Vlada</a:t>
            </a:r>
          </a:p>
        </p:txBody>
      </p:sp>
      <p:sp>
        <p:nvSpPr>
          <p:cNvPr id="8" name="Pravokutnik 9">
            <a:extLst>
              <a:ext uri="{FF2B5EF4-FFF2-40B4-BE49-F238E27FC236}">
                <a16:creationId xmlns:a16="http://schemas.microsoft.com/office/drawing/2014/main" id="{C3200BA7-1049-2E07-DB78-29114D1D0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52" y="2528797"/>
            <a:ext cx="3341203" cy="936000"/>
          </a:xfrm>
          <a:prstGeom prst="rect">
            <a:avLst/>
          </a:prstGeom>
          <a:solidFill>
            <a:srgbClr val="2F559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3783FF"/>
              </a:buClr>
              <a:buSzPct val="123000"/>
              <a:buFont typeface="Symbol" panose="05050102010706020507" pitchFamily="18" charset="2"/>
              <a:buNone/>
            </a:pPr>
            <a:r>
              <a:rPr lang="hr-H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Ciljevi</a:t>
            </a:r>
            <a:endParaRPr lang="hr-HR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0" name="Rectangle 21">
            <a:extLst>
              <a:ext uri="{FF2B5EF4-FFF2-40B4-BE49-F238E27FC236}">
                <a16:creationId xmlns:a16="http://schemas.microsoft.com/office/drawing/2014/main" id="{5C4BAA38-47B0-7BB5-C008-58444BF2B87B}"/>
              </a:ext>
            </a:extLst>
          </p:cNvPr>
          <p:cNvSpPr/>
          <p:nvPr/>
        </p:nvSpPr>
        <p:spPr>
          <a:xfrm>
            <a:off x="482652" y="5062789"/>
            <a:ext cx="3341203" cy="9371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Nadležna </a:t>
            </a:r>
            <a:r>
              <a:rPr lang="hr-H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ministarstva</a:t>
            </a:r>
            <a:endParaRPr lang="hr-HR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10</a:t>
            </a:fld>
            <a:endParaRPr lang="hr-HR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  <p:sp>
        <p:nvSpPr>
          <p:cNvPr id="12" name="Pravokutnik 6">
            <a:extLst>
              <a:ext uri="{FF2B5EF4-FFF2-40B4-BE49-F238E27FC236}">
                <a16:creationId xmlns:a16="http://schemas.microsoft.com/office/drawing/2014/main" id="{DD5D2621-95A5-6E39-D137-AEA754209868}"/>
              </a:ext>
            </a:extLst>
          </p:cNvPr>
          <p:cNvSpPr/>
          <p:nvPr/>
        </p:nvSpPr>
        <p:spPr>
          <a:xfrm>
            <a:off x="4632041" y="1184706"/>
            <a:ext cx="6982436" cy="4815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altLang="en-US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sastoje se od financijskih </a:t>
            </a:r>
            <a:r>
              <a:rPr lang="hr-HR" alt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hr-HR" altLang="en-US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nefinancijskih ciljeva te ciljeva održivosti</a:t>
            </a:r>
          </a:p>
          <a:p>
            <a:pPr marL="2857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altLang="en-US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postavljaju </a:t>
            </a:r>
            <a:r>
              <a:rPr lang="hr-HR" alt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za sve pravne osobe </a:t>
            </a:r>
            <a:r>
              <a:rPr lang="hr-HR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državnom </a:t>
            </a:r>
            <a:r>
              <a:rPr lang="hr-HR" altLang="en-US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vlasništvu</a:t>
            </a:r>
          </a:p>
          <a:p>
            <a:pPr marL="2857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altLang="en-US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moraju biti relevantni, jasni, precizni, mjerljivi i vremenski određeni</a:t>
            </a:r>
            <a:r>
              <a:rPr lang="hr-HR" altLang="en-US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postavljaju se kroz </a:t>
            </a:r>
            <a:br>
              <a:rPr lang="hr-HR" altLang="en-US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ključne</a:t>
            </a:r>
            <a:r>
              <a:rPr lang="hr-HR" altLang="en-US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alt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pokazatelje</a:t>
            </a:r>
            <a:r>
              <a:rPr lang="hr-HR" altLang="en-US" sz="22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alt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uspješnosti</a:t>
            </a:r>
          </a:p>
          <a:p>
            <a:pPr marL="285750" lvl="1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sastavni su dio srednjoročnih i godišnjih planova</a:t>
            </a:r>
            <a:endParaRPr lang="hr-HR" sz="2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altLang="en-US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javno se objavljuju</a:t>
            </a:r>
            <a:endParaRPr lang="hr-HR" altLang="en-US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Strelica udesno 4">
            <a:extLst>
              <a:ext uri="{FF2B5EF4-FFF2-40B4-BE49-F238E27FC236}">
                <a16:creationId xmlns:a16="http://schemas.microsoft.com/office/drawing/2014/main" id="{50B2866F-4961-77AB-F36E-B05E785E26A1}"/>
              </a:ext>
            </a:extLst>
          </p:cNvPr>
          <p:cNvSpPr/>
          <p:nvPr/>
        </p:nvSpPr>
        <p:spPr>
          <a:xfrm>
            <a:off x="4008587" y="2465124"/>
            <a:ext cx="435324" cy="1127214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172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Ključne uloge i procesi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r-HR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/4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11</a:t>
            </a:fld>
            <a:endParaRPr lang="hr-HR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  <p:sp>
        <p:nvSpPr>
          <p:cNvPr id="12" name="Rectangle 21">
            <a:extLst>
              <a:ext uri="{FF2B5EF4-FFF2-40B4-BE49-F238E27FC236}">
                <a16:creationId xmlns:a16="http://schemas.microsoft.com/office/drawing/2014/main" id="{C4735970-EE98-4B5E-1597-A2B377602592}"/>
              </a:ext>
            </a:extLst>
          </p:cNvPr>
          <p:cNvSpPr/>
          <p:nvPr/>
        </p:nvSpPr>
        <p:spPr>
          <a:xfrm>
            <a:off x="482652" y="3752318"/>
            <a:ext cx="3341203" cy="937180"/>
          </a:xfrm>
          <a:prstGeom prst="rect">
            <a:avLst/>
          </a:prstGeom>
          <a:solidFill>
            <a:srgbClr val="2F559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3783FF"/>
              </a:buClr>
              <a:buSzPct val="123000"/>
              <a:buFont typeface="Symbol" panose="05050102010706020507" pitchFamily="18" charset="2"/>
              <a:buNone/>
            </a:pPr>
            <a:r>
              <a:rPr lang="hr-H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Ministarstvo financija </a:t>
            </a:r>
            <a:r>
              <a:rPr lang="hr-HR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(Koordinacijsko tijelo)</a:t>
            </a:r>
          </a:p>
        </p:txBody>
      </p:sp>
      <p:sp>
        <p:nvSpPr>
          <p:cNvPr id="13" name="Pravokutnik 9">
            <a:extLst>
              <a:ext uri="{FF2B5EF4-FFF2-40B4-BE49-F238E27FC236}">
                <a16:creationId xmlns:a16="http://schemas.microsoft.com/office/drawing/2014/main" id="{F6D26016-1BF7-4AAF-43E7-D31FD4A91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52" y="1184705"/>
            <a:ext cx="3341203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altLang="en-US" sz="24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Vlada</a:t>
            </a:r>
          </a:p>
        </p:txBody>
      </p:sp>
      <p:sp>
        <p:nvSpPr>
          <p:cNvPr id="14" name="Pravokutnik 9">
            <a:extLst>
              <a:ext uri="{FF2B5EF4-FFF2-40B4-BE49-F238E27FC236}">
                <a16:creationId xmlns:a16="http://schemas.microsoft.com/office/drawing/2014/main" id="{C3200BA7-1049-2E07-DB78-29114D1D0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52" y="2528797"/>
            <a:ext cx="3341203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altLang="en-US" sz="24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Ciljevi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5C4BAA38-47B0-7BB5-C008-58444BF2B87B}"/>
              </a:ext>
            </a:extLst>
          </p:cNvPr>
          <p:cNvSpPr/>
          <p:nvPr/>
        </p:nvSpPr>
        <p:spPr>
          <a:xfrm>
            <a:off x="482652" y="5062789"/>
            <a:ext cx="3341203" cy="9371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Nadležna </a:t>
            </a:r>
            <a:r>
              <a:rPr lang="hr-H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ministarstva</a:t>
            </a:r>
            <a:endParaRPr lang="hr-HR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Strelica udesno 4">
            <a:extLst>
              <a:ext uri="{FF2B5EF4-FFF2-40B4-BE49-F238E27FC236}">
                <a16:creationId xmlns:a16="http://schemas.microsoft.com/office/drawing/2014/main" id="{50B2866F-4961-77AB-F36E-B05E785E26A1}"/>
              </a:ext>
            </a:extLst>
          </p:cNvPr>
          <p:cNvSpPr/>
          <p:nvPr/>
        </p:nvSpPr>
        <p:spPr>
          <a:xfrm>
            <a:off x="4008587" y="3657301"/>
            <a:ext cx="435324" cy="1127214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8" name="Pravokutnik 6">
            <a:extLst>
              <a:ext uri="{FF2B5EF4-FFF2-40B4-BE49-F238E27FC236}">
                <a16:creationId xmlns:a16="http://schemas.microsoft.com/office/drawing/2014/main" id="{DD5D2621-95A5-6E39-D137-AEA754209868}"/>
              </a:ext>
            </a:extLst>
          </p:cNvPr>
          <p:cNvSpPr/>
          <p:nvPr/>
        </p:nvSpPr>
        <p:spPr>
          <a:xfrm>
            <a:off x="4632041" y="1184706"/>
            <a:ext cx="7078514" cy="4815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izrađuje akte o korporativnom upravljanju </a:t>
            </a:r>
            <a:r>
              <a:rPr lang="hr-HR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hr-HR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pravnim osobama od posebnog interesa i ostalim trgovačkim </a:t>
            </a:r>
            <a:r>
              <a:rPr lang="hr-HR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društvima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prati i analizira kvalitetu</a:t>
            </a:r>
            <a:r>
              <a:rPr lang="hr-HR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korporativnog upravljanja</a:t>
            </a:r>
            <a:endParaRPr lang="hr-HR" alt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izvršava </a:t>
            </a:r>
            <a:r>
              <a:rPr lang="hr-HR" alt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članska prava </a:t>
            </a:r>
            <a:r>
              <a:rPr lang="hr-HR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pravnim osobama od posebnog </a:t>
            </a:r>
            <a:r>
              <a:rPr lang="hr-HR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interesa koja </a:t>
            </a:r>
            <a:r>
              <a:rPr lang="hr-HR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bave djelatnostima iz nadležnosti </a:t>
            </a:r>
            <a:r>
              <a:rPr lang="hr-HR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Ministarstva financija</a:t>
            </a:r>
            <a:endParaRPr lang="hr-HR" alt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daje mišljenje na </a:t>
            </a:r>
            <a:r>
              <a:rPr lang="hr-HR" alt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financijske i nefinancijske ciljeve, ciljeve održivosti te ključne pokazatelje uspješnosti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predstavlja </a:t>
            </a:r>
            <a:r>
              <a:rPr lang="hr-H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Republiku Hrvatsku</a:t>
            </a:r>
            <a:r>
              <a:rPr lang="hr-H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hr-H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skupštini</a:t>
            </a:r>
            <a:r>
              <a:rPr lang="hr-H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pravnih osoba od posebnog interesa </a:t>
            </a:r>
            <a:r>
              <a:rPr lang="hr-HR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 </a:t>
            </a:r>
            <a:r>
              <a:rPr lang="hr-HR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nadležnosti </a:t>
            </a:r>
            <a:r>
              <a:rPr lang="hr-HR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Ministarstva financija</a:t>
            </a:r>
            <a:endParaRPr lang="hr-HR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sudjeluje </a:t>
            </a:r>
            <a:r>
              <a:rPr lang="hr-H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postupcima </a:t>
            </a:r>
            <a:r>
              <a:rPr lang="hr-H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izbora kandidata za članove </a:t>
            </a:r>
            <a:r>
              <a:rPr lang="hr-H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nadzornih odbora</a:t>
            </a:r>
            <a:endParaRPr lang="hr-HR" alt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priprema </a:t>
            </a:r>
            <a:r>
              <a:rPr lang="hr-HR" alt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hr-HR" alt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javno objavljuje </a:t>
            </a:r>
            <a:r>
              <a:rPr lang="hr-HR" alt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objedinjeno godišnje izvješće o </a:t>
            </a:r>
            <a:r>
              <a:rPr lang="hr-HR" alt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poslovanju </a:t>
            </a:r>
            <a:r>
              <a:rPr lang="hr-HR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državnih poduzeća, </a:t>
            </a:r>
            <a:r>
              <a:rPr lang="hr-HR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koje se dostavlja Vladi i podnosi Hrvatskom saboru</a:t>
            </a:r>
          </a:p>
        </p:txBody>
      </p:sp>
    </p:spTree>
    <p:extLst>
      <p:ext uri="{BB962C8B-B14F-4D97-AF65-F5344CB8AC3E}">
        <p14:creationId xmlns:p14="http://schemas.microsoft.com/office/powerpoint/2010/main" val="184943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Ključne uloge i procesi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r-HR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/4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12</a:t>
            </a:fld>
            <a:endParaRPr lang="hr-HR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  <p:sp>
        <p:nvSpPr>
          <p:cNvPr id="13" name="Pravokutnik 9">
            <a:extLst>
              <a:ext uri="{FF2B5EF4-FFF2-40B4-BE49-F238E27FC236}">
                <a16:creationId xmlns:a16="http://schemas.microsoft.com/office/drawing/2014/main" id="{F6D26016-1BF7-4AAF-43E7-D31FD4A91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52" y="1184705"/>
            <a:ext cx="3341203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altLang="en-US" sz="24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Vlada</a:t>
            </a:r>
          </a:p>
        </p:txBody>
      </p:sp>
      <p:sp>
        <p:nvSpPr>
          <p:cNvPr id="14" name="Pravokutnik 9">
            <a:extLst>
              <a:ext uri="{FF2B5EF4-FFF2-40B4-BE49-F238E27FC236}">
                <a16:creationId xmlns:a16="http://schemas.microsoft.com/office/drawing/2014/main" id="{C3200BA7-1049-2E07-DB78-29114D1D0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52" y="2528797"/>
            <a:ext cx="3341203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altLang="en-US" sz="2400" b="1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Ciljevi</a:t>
            </a:r>
          </a:p>
        </p:txBody>
      </p:sp>
      <p:sp>
        <p:nvSpPr>
          <p:cNvPr id="15" name="Rectangle 21">
            <a:extLst>
              <a:ext uri="{FF2B5EF4-FFF2-40B4-BE49-F238E27FC236}">
                <a16:creationId xmlns:a16="http://schemas.microsoft.com/office/drawing/2014/main" id="{5C4BAA38-47B0-7BB5-C008-58444BF2B87B}"/>
              </a:ext>
            </a:extLst>
          </p:cNvPr>
          <p:cNvSpPr/>
          <p:nvPr/>
        </p:nvSpPr>
        <p:spPr>
          <a:xfrm>
            <a:off x="482652" y="5062789"/>
            <a:ext cx="3341203" cy="937180"/>
          </a:xfrm>
          <a:prstGeom prst="rect">
            <a:avLst/>
          </a:prstGeom>
          <a:solidFill>
            <a:srgbClr val="2F559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3783FF"/>
              </a:buClr>
              <a:buSzPct val="123000"/>
              <a:buFont typeface="Symbol" panose="05050102010706020507" pitchFamily="18" charset="2"/>
              <a:buNone/>
            </a:pPr>
            <a:r>
              <a:rPr lang="hr-H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Nadležna ministarstva</a:t>
            </a:r>
            <a:endParaRPr lang="hr-H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8" name="Strelica udesno 4">
            <a:extLst>
              <a:ext uri="{FF2B5EF4-FFF2-40B4-BE49-F238E27FC236}">
                <a16:creationId xmlns:a16="http://schemas.microsoft.com/office/drawing/2014/main" id="{50B2866F-4961-77AB-F36E-B05E785E26A1}"/>
              </a:ext>
            </a:extLst>
          </p:cNvPr>
          <p:cNvSpPr/>
          <p:nvPr/>
        </p:nvSpPr>
        <p:spPr>
          <a:xfrm>
            <a:off x="4008587" y="4967772"/>
            <a:ext cx="435324" cy="1127214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9" name="Pravokutnik 6">
            <a:extLst>
              <a:ext uri="{FF2B5EF4-FFF2-40B4-BE49-F238E27FC236}">
                <a16:creationId xmlns:a16="http://schemas.microsoft.com/office/drawing/2014/main" id="{DD5D2621-95A5-6E39-D137-AEA754209868}"/>
              </a:ext>
            </a:extLst>
          </p:cNvPr>
          <p:cNvSpPr/>
          <p:nvPr/>
        </p:nvSpPr>
        <p:spPr>
          <a:xfrm>
            <a:off x="4632041" y="1184706"/>
            <a:ext cx="7078514" cy="4815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izvršavaju </a:t>
            </a:r>
            <a:r>
              <a:rPr lang="hr-HR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članska prava </a:t>
            </a:r>
            <a:r>
              <a:rPr lang="hr-HR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pravnim osobama od posebnog interesa iz svoje nadležnosti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predstavljaju Republiku Hrvatsku u</a:t>
            </a:r>
            <a:r>
              <a:rPr lang="hr-HR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skupštini</a:t>
            </a:r>
            <a:r>
              <a:rPr lang="hr-HR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pravnih osoba od posebnog </a:t>
            </a:r>
            <a:r>
              <a:rPr lang="hr-HR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interesa iz svoje nadležnosti</a:t>
            </a:r>
            <a:endParaRPr lang="hr-HR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predlažu </a:t>
            </a:r>
            <a:r>
              <a:rPr lang="hr-HR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financijske i nefinancijske ciljeve, ciljeve održivosti te ključne pokazatelje uspješnosti</a:t>
            </a:r>
            <a:r>
              <a:rPr lang="hr-HR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koordinaciji s </a:t>
            </a:r>
            <a:r>
              <a:rPr lang="hr-HR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pravnim osobama u </a:t>
            </a:r>
            <a:r>
              <a:rPr lang="hr-HR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vlasništvu Republike Hrvatske</a:t>
            </a:r>
            <a:endParaRPr lang="hr-HR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analiziraju </a:t>
            </a:r>
            <a:r>
              <a:rPr lang="hr-HR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ciljeve i ključne pokazatelje uspješnosti </a:t>
            </a:r>
            <a:r>
              <a:rPr lang="hr-HR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razini sektora i izrađuju sektorske analize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sudjeluju </a:t>
            </a:r>
            <a:r>
              <a:rPr lang="hr-HR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izboru kandidata za članove </a:t>
            </a:r>
            <a:r>
              <a:rPr lang="hr-HR" alt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nadzornih odbora </a:t>
            </a:r>
            <a:r>
              <a:rPr lang="hr-HR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pravnim osobama od posebnog interesa </a:t>
            </a:r>
            <a:r>
              <a:rPr lang="hr-HR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iz svoje nadležnosti</a:t>
            </a:r>
            <a:endParaRPr lang="hr-HR" altLang="en-US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alt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izvještavaju </a:t>
            </a:r>
            <a:r>
              <a:rPr lang="hr-HR" altLang="en-US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Ministarstvo financija</a:t>
            </a:r>
            <a:r>
              <a:rPr lang="hr-HR" alt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provedbi vlasničke politike </a:t>
            </a:r>
          </a:p>
        </p:txBody>
      </p:sp>
      <p:sp>
        <p:nvSpPr>
          <p:cNvPr id="20" name="Rectangle 21">
            <a:extLst>
              <a:ext uri="{FF2B5EF4-FFF2-40B4-BE49-F238E27FC236}">
                <a16:creationId xmlns:a16="http://schemas.microsoft.com/office/drawing/2014/main" id="{C4735970-EE98-4B5E-1597-A2B377602592}"/>
              </a:ext>
            </a:extLst>
          </p:cNvPr>
          <p:cNvSpPr/>
          <p:nvPr/>
        </p:nvSpPr>
        <p:spPr>
          <a:xfrm>
            <a:off x="482652" y="3752318"/>
            <a:ext cx="3341203" cy="9371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</a:t>
            </a:r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financija </a:t>
            </a:r>
            <a:r>
              <a:rPr lang="hr-H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(Koordinacijsko </a:t>
            </a:r>
            <a:r>
              <a:rPr lang="hr-H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tijelo)</a:t>
            </a:r>
          </a:p>
        </p:txBody>
      </p:sp>
    </p:spTree>
    <p:extLst>
      <p:ext uri="{BB962C8B-B14F-4D97-AF65-F5344CB8AC3E}">
        <p14:creationId xmlns:p14="http://schemas.microsoft.com/office/powerpoint/2010/main" val="381031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altLang="sr-Latn-RS" sz="3200" b="1" dirty="0">
                <a:latin typeface="Calibri" panose="020F0502020204030204" pitchFamily="34" charset="0"/>
                <a:cs typeface="Calibri" panose="020F0502020204030204" pitchFamily="34" charset="0"/>
              </a:rPr>
              <a:t>Transparentan proces izbora i imenovanja članova n</a:t>
            </a:r>
            <a:r>
              <a:rPr lang="hr-HR" altLang="sr-Latn-R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adzornih odbora</a:t>
            </a:r>
            <a:endParaRPr lang="hr-HR" altLang="sr-Latn-R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0CCD84-0031-04E8-0631-A723498F9AC9}"/>
              </a:ext>
            </a:extLst>
          </p:cNvPr>
          <p:cNvSpPr/>
          <p:nvPr/>
        </p:nvSpPr>
        <p:spPr>
          <a:xfrm>
            <a:off x="223571" y="2508965"/>
            <a:ext cx="1509249" cy="3369795"/>
          </a:xfrm>
          <a:prstGeom prst="rect">
            <a:avLst/>
          </a:prstGeom>
          <a:solidFill>
            <a:srgbClr val="2F559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Nadzorni odbor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170532B-79CE-6C72-7624-1D6E3338245D}"/>
              </a:ext>
            </a:extLst>
          </p:cNvPr>
          <p:cNvSpPr/>
          <p:nvPr/>
        </p:nvSpPr>
        <p:spPr>
          <a:xfrm>
            <a:off x="1956648" y="1852868"/>
            <a:ext cx="3858936" cy="40746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Kako se bira?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70D4DC-5120-F018-5D03-7A7A5C1D0488}"/>
              </a:ext>
            </a:extLst>
          </p:cNvPr>
          <p:cNvSpPr/>
          <p:nvPr/>
        </p:nvSpPr>
        <p:spPr>
          <a:xfrm>
            <a:off x="6046395" y="1852868"/>
            <a:ext cx="5735380" cy="40746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Kako se donosi odluka o odabiru?</a:t>
            </a:r>
            <a:endParaRPr lang="hr-HR" sz="24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13E989-633D-B136-4591-3D4F38D363B9}"/>
              </a:ext>
            </a:extLst>
          </p:cNvPr>
          <p:cNvSpPr/>
          <p:nvPr/>
        </p:nvSpPr>
        <p:spPr>
          <a:xfrm>
            <a:off x="1932330" y="2508964"/>
            <a:ext cx="3883254" cy="3369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000" b="1" dirty="0" smtClean="0">
                <a:solidFill>
                  <a:schemeClr val="tx1"/>
                </a:solidFill>
              </a:rPr>
              <a:t>Postupak izbora kandidata provode povjerenstva</a:t>
            </a:r>
            <a:r>
              <a:rPr lang="hr-HR" sz="2000" dirty="0" smtClean="0">
                <a:solidFill>
                  <a:schemeClr val="tx1"/>
                </a:solidFill>
              </a:rPr>
              <a:t>,</a:t>
            </a:r>
            <a:r>
              <a:rPr lang="hr-HR" sz="2000" b="1" dirty="0" smtClean="0">
                <a:solidFill>
                  <a:schemeClr val="tx1"/>
                </a:solidFill>
              </a:rPr>
              <a:t> </a:t>
            </a:r>
            <a:r>
              <a:rPr lang="hr-HR" sz="2000" dirty="0" smtClean="0">
                <a:solidFill>
                  <a:schemeClr val="tx1"/>
                </a:solidFill>
              </a:rPr>
              <a:t>koja osniva Vlada 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000" b="1" dirty="0" smtClean="0">
                <a:solidFill>
                  <a:schemeClr val="tx1"/>
                </a:solidFill>
              </a:rPr>
              <a:t>Javni natječaj</a:t>
            </a:r>
            <a:endParaRPr lang="hr-HR" sz="2000" b="1" dirty="0">
              <a:solidFill>
                <a:schemeClr val="tx1"/>
              </a:solidFill>
            </a:endParaRP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Raznolikost </a:t>
            </a:r>
            <a:r>
              <a:rPr lang="hr-HR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sastavu </a:t>
            </a:r>
            <a:r>
              <a:rPr lang="hr-HR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16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r-HR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prema spolu, dobi, obrazovanju i profesionalnom iskustvu) </a:t>
            </a:r>
            <a:endParaRPr lang="hr-HR" sz="16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Najmanje </a:t>
            </a:r>
            <a:r>
              <a:rPr lang="hr-HR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33%</a:t>
            </a:r>
            <a:r>
              <a:rPr lang="hr-HR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neovisnih članova</a:t>
            </a:r>
            <a:endParaRPr lang="hr-H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3ECC0C-FDCD-4090-580F-785C2B09D61D}"/>
              </a:ext>
            </a:extLst>
          </p:cNvPr>
          <p:cNvSpPr/>
          <p:nvPr/>
        </p:nvSpPr>
        <p:spPr>
          <a:xfrm>
            <a:off x="6046395" y="2508964"/>
            <a:ext cx="5735379" cy="3709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b="1" dirty="0">
                <a:solidFill>
                  <a:schemeClr val="tx1"/>
                </a:solidFill>
              </a:rPr>
              <a:t>Skupština bira članove </a:t>
            </a:r>
            <a:r>
              <a:rPr lang="hr-HR" b="1" dirty="0" smtClean="0">
                <a:solidFill>
                  <a:schemeClr val="tx1"/>
                </a:solidFill>
              </a:rPr>
              <a:t>nadzornog </a:t>
            </a:r>
            <a:r>
              <a:rPr lang="hr-HR" b="1" dirty="0">
                <a:solidFill>
                  <a:schemeClr val="tx1"/>
                </a:solidFill>
              </a:rPr>
              <a:t>odbora</a:t>
            </a:r>
            <a:r>
              <a:rPr lang="hr-HR" dirty="0">
                <a:solidFill>
                  <a:schemeClr val="tx1"/>
                </a:solidFill>
              </a:rPr>
              <a:t> na temelju Odluke Vlade</a:t>
            </a:r>
            <a:endParaRPr lang="hr-HR" sz="1400" i="1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r-HR" b="1" dirty="0" smtClean="0">
                <a:solidFill>
                  <a:schemeClr val="tx1"/>
                </a:solidFill>
              </a:rPr>
              <a:t>Vlada donosi odluku o izboru kandidata na </a:t>
            </a:r>
            <a:r>
              <a:rPr lang="hr-HR" b="1" dirty="0">
                <a:solidFill>
                  <a:schemeClr val="tx1"/>
                </a:solidFill>
              </a:rPr>
              <a:t>prijedlog </a:t>
            </a:r>
            <a:r>
              <a:rPr lang="hr-HR" b="1" dirty="0" smtClean="0">
                <a:solidFill>
                  <a:schemeClr val="tx1"/>
                </a:solidFill>
              </a:rPr>
              <a:t>peteročlanog povjerenstva</a:t>
            </a:r>
            <a:endParaRPr lang="hr-HR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tx1"/>
                </a:solidFill>
              </a:rPr>
              <a:t>Povjerenstvo se sastoji od:</a:t>
            </a:r>
          </a:p>
          <a:p>
            <a:pPr marL="539750" lvl="1" indent="-255588">
              <a:buFont typeface="Calibri" panose="020F0502020204030204" pitchFamily="34" charset="0"/>
              <a:buChar char="–"/>
            </a:pPr>
            <a:r>
              <a:rPr lang="hr-HR" dirty="0" smtClean="0">
                <a:solidFill>
                  <a:schemeClr val="tx1"/>
                </a:solidFill>
              </a:rPr>
              <a:t>2 </a:t>
            </a:r>
            <a:r>
              <a:rPr lang="hr-HR" dirty="0">
                <a:solidFill>
                  <a:schemeClr val="tx1"/>
                </a:solidFill>
              </a:rPr>
              <a:t>predstavnika </a:t>
            </a:r>
            <a:r>
              <a:rPr lang="hr-HR" dirty="0" smtClean="0">
                <a:solidFill>
                  <a:schemeClr val="tx1"/>
                </a:solidFill>
              </a:rPr>
              <a:t>Vlade</a:t>
            </a:r>
          </a:p>
          <a:p>
            <a:pPr marL="539750" lvl="1" indent="-255588">
              <a:buFont typeface="Calibri" panose="020F0502020204030204" pitchFamily="34" charset="0"/>
              <a:buChar char="–"/>
            </a:pPr>
            <a:r>
              <a:rPr lang="hr-HR" dirty="0" smtClean="0">
                <a:solidFill>
                  <a:schemeClr val="tx1"/>
                </a:solidFill>
              </a:rPr>
              <a:t>1 predstavnika Ministarstva financija</a:t>
            </a:r>
          </a:p>
          <a:p>
            <a:pPr marL="539750" lvl="1" indent="-255588">
              <a:buFont typeface="Calibri" panose="020F0502020204030204" pitchFamily="34" charset="0"/>
              <a:buChar char="–"/>
            </a:pPr>
            <a:r>
              <a:rPr lang="hr-HR" dirty="0">
                <a:solidFill>
                  <a:schemeClr val="tx1"/>
                </a:solidFill>
              </a:rPr>
              <a:t>1 </a:t>
            </a:r>
            <a:r>
              <a:rPr lang="hr-HR" dirty="0" smtClean="0">
                <a:solidFill>
                  <a:schemeClr val="tx1"/>
                </a:solidFill>
              </a:rPr>
              <a:t>neovisnog stručnjaka </a:t>
            </a:r>
            <a:r>
              <a:rPr lang="hr-HR" b="1" dirty="0" smtClean="0">
                <a:solidFill>
                  <a:schemeClr val="tx1"/>
                </a:solidFill>
              </a:rPr>
              <a:t>i</a:t>
            </a:r>
          </a:p>
          <a:p>
            <a:pPr marL="539750" lvl="1" indent="-255588">
              <a:buFont typeface="Calibri" panose="020F0502020204030204" pitchFamily="34" charset="0"/>
              <a:buChar char="–"/>
            </a:pPr>
            <a:r>
              <a:rPr lang="hr-HR" dirty="0" smtClean="0">
                <a:solidFill>
                  <a:schemeClr val="tx1"/>
                </a:solidFill>
              </a:rPr>
              <a:t>1 predstavnika nadležnog ministarstva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rgbClr val="0070C0"/>
                </a:solidFill>
              </a:rPr>
              <a:t>(za </a:t>
            </a:r>
            <a:r>
              <a:rPr lang="hr-HR" dirty="0">
                <a:solidFill>
                  <a:srgbClr val="0070C0"/>
                </a:solidFill>
              </a:rPr>
              <a:t>pravne osobe od posebnog </a:t>
            </a:r>
            <a:r>
              <a:rPr lang="hr-HR" dirty="0" smtClean="0">
                <a:solidFill>
                  <a:srgbClr val="0070C0"/>
                </a:solidFill>
              </a:rPr>
              <a:t>interesa) </a:t>
            </a:r>
          </a:p>
          <a:p>
            <a:pPr marL="539750" lvl="1" indent="-255588">
              <a:buFont typeface="Calibri" panose="020F0502020204030204" pitchFamily="34" charset="0"/>
              <a:buChar char="–"/>
            </a:pPr>
            <a:r>
              <a:rPr lang="hr-HR" b="1" dirty="0" smtClean="0">
                <a:solidFill>
                  <a:schemeClr val="tx1"/>
                </a:solidFill>
              </a:rPr>
              <a:t>ili </a:t>
            </a:r>
            <a:r>
              <a:rPr lang="hr-HR" dirty="0" smtClean="0">
                <a:solidFill>
                  <a:schemeClr val="tx1"/>
                </a:solidFill>
              </a:rPr>
              <a:t>1 </a:t>
            </a:r>
            <a:r>
              <a:rPr lang="hr-HR" dirty="0">
                <a:solidFill>
                  <a:schemeClr val="tx1"/>
                </a:solidFill>
              </a:rPr>
              <a:t>predstavnika </a:t>
            </a:r>
            <a:r>
              <a:rPr lang="pl-PL" dirty="0" smtClean="0">
                <a:solidFill>
                  <a:schemeClr val="tx1"/>
                </a:solidFill>
              </a:rPr>
              <a:t>Centra </a:t>
            </a:r>
            <a:r>
              <a:rPr lang="pl-PL" dirty="0">
                <a:solidFill>
                  <a:schemeClr val="tx1"/>
                </a:solidFill>
              </a:rPr>
              <a:t>za restrukturiranje i </a:t>
            </a:r>
            <a:r>
              <a:rPr lang="pl-PL" dirty="0" smtClean="0">
                <a:solidFill>
                  <a:schemeClr val="tx1"/>
                </a:solidFill>
              </a:rPr>
              <a:t>prodaju (</a:t>
            </a:r>
            <a:r>
              <a:rPr lang="hr-HR" dirty="0" smtClean="0">
                <a:solidFill>
                  <a:schemeClr val="tx1"/>
                </a:solidFill>
              </a:rPr>
              <a:t>CERP) </a:t>
            </a:r>
            <a:r>
              <a:rPr lang="hr-HR" dirty="0" smtClean="0">
                <a:solidFill>
                  <a:srgbClr val="0070C0"/>
                </a:solidFill>
              </a:rPr>
              <a:t>(za </a:t>
            </a:r>
            <a:r>
              <a:rPr lang="hr-HR" dirty="0">
                <a:solidFill>
                  <a:srgbClr val="0070C0"/>
                </a:solidFill>
              </a:rPr>
              <a:t>ostala trgovačka </a:t>
            </a:r>
            <a:r>
              <a:rPr lang="hr-HR" dirty="0" smtClean="0">
                <a:solidFill>
                  <a:srgbClr val="0070C0"/>
                </a:solidFill>
              </a:rPr>
              <a:t>društva) 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57B305-DD4C-FDFF-47E4-3E9EC854EF49}"/>
              </a:ext>
            </a:extLst>
          </p:cNvPr>
          <p:cNvSpPr txBox="1"/>
          <p:nvPr/>
        </p:nvSpPr>
        <p:spPr>
          <a:xfrm>
            <a:off x="420624" y="808023"/>
            <a:ext cx="11439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r-HR" sz="2400" dirty="0"/>
              <a:t>Ključne novine koje proizlaze iz zakonskog okvira su </a:t>
            </a:r>
            <a:r>
              <a:rPr lang="hr-HR" sz="2400" b="1" dirty="0"/>
              <a:t>utvrđivanje raznolikosti u sastavu nadzornog </a:t>
            </a:r>
            <a:r>
              <a:rPr lang="hr-HR" sz="2400" b="1" dirty="0" smtClean="0"/>
              <a:t>odbora te </a:t>
            </a:r>
            <a:r>
              <a:rPr lang="hr-HR" sz="2400" b="1" dirty="0"/>
              <a:t>transparentniji proces </a:t>
            </a:r>
            <a:r>
              <a:rPr lang="hr-HR" sz="2400" b="1" dirty="0" smtClean="0"/>
              <a:t>izbora </a:t>
            </a:r>
            <a:r>
              <a:rPr lang="hr-HR" sz="2400" dirty="0" smtClean="0"/>
              <a:t>članova </a:t>
            </a:r>
            <a:r>
              <a:rPr lang="hr-HR" sz="2400" dirty="0"/>
              <a:t>nadzornih </a:t>
            </a:r>
            <a:r>
              <a:rPr lang="hr-HR" sz="2400" dirty="0" smtClean="0"/>
              <a:t>odbora.</a:t>
            </a:r>
            <a:endParaRPr lang="hr-HR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13</a:t>
            </a:fld>
            <a:endParaRPr lang="hr-HR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Što znači biti neovisan?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170532B-79CE-6C72-7624-1D6E3338245D}"/>
              </a:ext>
            </a:extLst>
          </p:cNvPr>
          <p:cNvSpPr/>
          <p:nvPr/>
        </p:nvSpPr>
        <p:spPr>
          <a:xfrm>
            <a:off x="1963630" y="1083704"/>
            <a:ext cx="6311690" cy="40745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Definicija neovisnosti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70D4DC-5120-F018-5D03-7A7A5C1D0488}"/>
              </a:ext>
            </a:extLst>
          </p:cNvPr>
          <p:cNvSpPr/>
          <p:nvPr/>
        </p:nvSpPr>
        <p:spPr>
          <a:xfrm>
            <a:off x="8458200" y="1083704"/>
            <a:ext cx="3359134" cy="40746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Ostali uvjeti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13E989-633D-B136-4591-3D4F38D363B9}"/>
              </a:ext>
            </a:extLst>
          </p:cNvPr>
          <p:cNvSpPr/>
          <p:nvPr/>
        </p:nvSpPr>
        <p:spPr>
          <a:xfrm>
            <a:off x="1956649" y="1635370"/>
            <a:ext cx="6318671" cy="4360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tx1"/>
                </a:solidFill>
              </a:rPr>
              <a:t>Neovisan </a:t>
            </a:r>
            <a:r>
              <a:rPr lang="hr-HR" b="1" dirty="0">
                <a:solidFill>
                  <a:schemeClr val="tx1"/>
                </a:solidFill>
              </a:rPr>
              <a:t>u odnosu na društvo </a:t>
            </a:r>
            <a:r>
              <a:rPr lang="hr-HR" b="1" dirty="0" smtClean="0">
                <a:solidFill>
                  <a:schemeClr val="tx1"/>
                </a:solidFill>
              </a:rPr>
              <a:t>i </a:t>
            </a:r>
            <a:r>
              <a:rPr lang="hr-HR" b="1" dirty="0">
                <a:solidFill>
                  <a:schemeClr val="tx1"/>
                </a:solidFill>
              </a:rPr>
              <a:t>u odnosu </a:t>
            </a:r>
            <a:r>
              <a:rPr lang="hr-HR" b="1" dirty="0" smtClean="0">
                <a:solidFill>
                  <a:schemeClr val="tx1"/>
                </a:solidFill>
              </a:rPr>
              <a:t>na vlasnika</a:t>
            </a:r>
          </a:p>
          <a:p>
            <a:pPr marL="4635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</a:rPr>
              <a:t>u odnosu na društvo </a:t>
            </a:r>
            <a:r>
              <a:rPr lang="hr-HR" dirty="0" smtClean="0">
                <a:solidFill>
                  <a:schemeClr val="tx1"/>
                </a:solidFill>
              </a:rPr>
              <a:t>(prema Zakonu o trgovačkim društvima), primjerice, u </a:t>
            </a:r>
            <a:r>
              <a:rPr lang="hr-HR" dirty="0">
                <a:solidFill>
                  <a:schemeClr val="tx1"/>
                </a:solidFill>
              </a:rPr>
              <a:t>posljednje 3 </a:t>
            </a:r>
            <a:r>
              <a:rPr lang="hr-HR" dirty="0" smtClean="0">
                <a:solidFill>
                  <a:schemeClr val="tx1"/>
                </a:solidFill>
              </a:rPr>
              <a:t>godine:</a:t>
            </a:r>
          </a:p>
          <a:p>
            <a:pPr marL="742950" lvl="2" indent="-285750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r-HR" b="1" dirty="0" smtClean="0">
                <a:solidFill>
                  <a:schemeClr val="tx1"/>
                </a:solidFill>
              </a:rPr>
              <a:t>ne smije biti dioničar društva ili povezanih društava</a:t>
            </a:r>
            <a:endParaRPr lang="hr-HR" dirty="0" smtClean="0">
              <a:solidFill>
                <a:schemeClr val="tx1"/>
              </a:solidFill>
            </a:endParaRPr>
          </a:p>
          <a:p>
            <a:pPr marL="742950" lvl="2" indent="-285750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r-HR" b="1" dirty="0" smtClean="0">
                <a:solidFill>
                  <a:schemeClr val="tx1"/>
                </a:solidFill>
              </a:rPr>
              <a:t>ne smije biti član uprave društva ili povezanih društava </a:t>
            </a:r>
          </a:p>
          <a:p>
            <a:pPr marL="742950" lvl="2" indent="-285750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r-HR" b="1" dirty="0" smtClean="0">
                <a:solidFill>
                  <a:schemeClr val="tx1"/>
                </a:solidFill>
              </a:rPr>
              <a:t>ne smije ostvarivati prihod iz poslovnog odnosa s društvom ili povezanim društvima </a:t>
            </a:r>
            <a:r>
              <a:rPr lang="hr-HR" dirty="0" smtClean="0">
                <a:solidFill>
                  <a:schemeClr val="tx1"/>
                </a:solidFill>
              </a:rPr>
              <a:t>(osim naknade za članstvo u nadzornom odboru)</a:t>
            </a:r>
          </a:p>
          <a:p>
            <a:pPr marL="4635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</a:rPr>
              <a:t>u odnosu na vlasnika, </a:t>
            </a:r>
            <a:r>
              <a:rPr lang="hr-HR" dirty="0" smtClean="0">
                <a:solidFill>
                  <a:schemeClr val="tx1"/>
                </a:solidFill>
              </a:rPr>
              <a:t>npr</a:t>
            </a:r>
            <a:r>
              <a:rPr lang="hr-HR" dirty="0">
                <a:solidFill>
                  <a:schemeClr val="tx1"/>
                </a:solidFill>
              </a:rPr>
              <a:t>. </a:t>
            </a:r>
            <a:r>
              <a:rPr lang="hr-HR" dirty="0" smtClean="0">
                <a:solidFill>
                  <a:schemeClr val="tx1"/>
                </a:solidFill>
              </a:rPr>
              <a:t>obveznici </a:t>
            </a:r>
            <a:r>
              <a:rPr lang="hr-HR" dirty="0">
                <a:solidFill>
                  <a:schemeClr val="tx1"/>
                </a:solidFill>
              </a:rPr>
              <a:t>primjene zakona koji uređuje sprječavanje sukoba interesa u obnašanju javnih </a:t>
            </a:r>
            <a:r>
              <a:rPr lang="hr-HR" dirty="0" smtClean="0">
                <a:solidFill>
                  <a:schemeClr val="tx1"/>
                </a:solidFill>
              </a:rPr>
              <a:t>dužnosti:</a:t>
            </a:r>
            <a:endParaRPr lang="hr-HR" b="1" dirty="0" smtClean="0">
              <a:solidFill>
                <a:schemeClr val="tx1"/>
              </a:solidFill>
            </a:endParaRPr>
          </a:p>
          <a:p>
            <a:pPr marL="742950" lvl="2" indent="-285750"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r-HR" b="1" dirty="0">
                <a:solidFill>
                  <a:schemeClr val="tx1"/>
                </a:solidFill>
              </a:rPr>
              <a:t>ne mogu biti članovi nadzornog odbora pravne osobe u državnom vlasništvu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439236F-4C5B-07EB-C734-48A1F3757857}"/>
              </a:ext>
            </a:extLst>
          </p:cNvPr>
          <p:cNvSpPr/>
          <p:nvPr/>
        </p:nvSpPr>
        <p:spPr>
          <a:xfrm>
            <a:off x="1956649" y="4538234"/>
            <a:ext cx="4748951" cy="203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hr-HR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hr-HR" sz="16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defRPr/>
            </a:pPr>
            <a:endParaRPr lang="hr-HR" sz="1200" i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hr-HR" sz="16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hr-HR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3ECC0C-FDCD-4090-580F-785C2B09D61D}"/>
              </a:ext>
            </a:extLst>
          </p:cNvPr>
          <p:cNvSpPr/>
          <p:nvPr/>
        </p:nvSpPr>
        <p:spPr>
          <a:xfrm>
            <a:off x="7032822" y="2205512"/>
            <a:ext cx="4748952" cy="23327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hr-HR" sz="1200" i="1" dirty="0" smtClean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E51ADE7-583A-CF7C-4BAE-11B396662E23}"/>
              </a:ext>
            </a:extLst>
          </p:cNvPr>
          <p:cNvSpPr/>
          <p:nvPr/>
        </p:nvSpPr>
        <p:spPr>
          <a:xfrm>
            <a:off x="7032823" y="4538233"/>
            <a:ext cx="4748951" cy="1585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1400" i="1" dirty="0" smtClean="0">
                <a:solidFill>
                  <a:schemeClr val="tx1"/>
                </a:solidFill>
              </a:rPr>
              <a:t>.</a:t>
            </a:r>
            <a:endParaRPr lang="hr-HR" sz="1400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2031197"/>
            <a:ext cx="332357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r-HR" sz="2000" b="1" dirty="0" smtClean="0"/>
              <a:t>Dobar ugled, odgovarajuća stručna znanja</a:t>
            </a:r>
            <a:r>
              <a:rPr lang="hr-HR" sz="2000" dirty="0" smtClean="0"/>
              <a:t>, sposobnost iskazivanja </a:t>
            </a:r>
            <a:r>
              <a:rPr lang="hr-HR" sz="2000" b="1" dirty="0" smtClean="0"/>
              <a:t>neovisnog mišljenja</a:t>
            </a:r>
            <a:endParaRPr lang="hr-HR" sz="2000" dirty="0"/>
          </a:p>
          <a:p>
            <a:pPr marL="171450" indent="-1714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hr-HR" sz="2000" dirty="0"/>
              <a:t>Članovi nadzornog odbora moraju skupno imati </a:t>
            </a:r>
            <a:r>
              <a:rPr lang="hr-HR" sz="2000" b="1" dirty="0"/>
              <a:t>stručna znanja, sposobnosti i iskustvo </a:t>
            </a:r>
            <a:r>
              <a:rPr lang="hr-HR" sz="2000" dirty="0"/>
              <a:t>potrebno za neovisno i samostalno nadziranje vođenja </a:t>
            </a:r>
            <a:r>
              <a:rPr lang="hr-HR" sz="2000" dirty="0" smtClean="0"/>
              <a:t>poslova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14</a:t>
            </a:fld>
            <a:endParaRPr lang="hr-HR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60CCD84-0031-04E8-0631-A723498F9AC9}"/>
              </a:ext>
            </a:extLst>
          </p:cNvPr>
          <p:cNvSpPr/>
          <p:nvPr/>
        </p:nvSpPr>
        <p:spPr>
          <a:xfrm>
            <a:off x="223571" y="1635370"/>
            <a:ext cx="1509249" cy="4360984"/>
          </a:xfrm>
          <a:prstGeom prst="rect">
            <a:avLst/>
          </a:prstGeom>
          <a:solidFill>
            <a:srgbClr val="2F559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Nadzorni odbor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1732820" y="6049106"/>
            <a:ext cx="10048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Kriteriji </a:t>
            </a:r>
            <a:r>
              <a:rPr lang="hr-HR" b="1" dirty="0"/>
              <a:t>neovisnosti </a:t>
            </a:r>
            <a:r>
              <a:rPr lang="hr-HR" dirty="0"/>
              <a:t>bit će propisani </a:t>
            </a:r>
            <a:r>
              <a:rPr lang="hr-HR" i="1" dirty="0"/>
              <a:t>Uredbom o izboru i imenovanju članova </a:t>
            </a:r>
            <a:r>
              <a:rPr lang="hr-HR" i="1" dirty="0" smtClean="0"/>
              <a:t>nadzornih </a:t>
            </a:r>
            <a:r>
              <a:rPr lang="hr-HR" i="1" dirty="0"/>
              <a:t>odbora i </a:t>
            </a:r>
            <a:r>
              <a:rPr lang="hr-HR" i="1" dirty="0" smtClean="0"/>
              <a:t>uprava</a:t>
            </a:r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val="26603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altLang="sr-Latn-RS" sz="3200" b="1" dirty="0">
                <a:latin typeface="Calibri" panose="020F0502020204030204" pitchFamily="34" charset="0"/>
                <a:cs typeface="Calibri" panose="020F0502020204030204" pitchFamily="34" charset="0"/>
              </a:rPr>
              <a:t>Transparentan proces izbora i imenovanja članova uprava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0CCD84-0031-04E8-0631-A723498F9AC9}"/>
              </a:ext>
            </a:extLst>
          </p:cNvPr>
          <p:cNvSpPr/>
          <p:nvPr/>
        </p:nvSpPr>
        <p:spPr>
          <a:xfrm>
            <a:off x="223571" y="2596896"/>
            <a:ext cx="1509249" cy="336979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Uprava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170532B-79CE-6C72-7624-1D6E3338245D}"/>
              </a:ext>
            </a:extLst>
          </p:cNvPr>
          <p:cNvSpPr/>
          <p:nvPr/>
        </p:nvSpPr>
        <p:spPr>
          <a:xfrm>
            <a:off x="1956648" y="1940799"/>
            <a:ext cx="4636176" cy="40746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Kako se bira?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70D4DC-5120-F018-5D03-7A7A5C1D0488}"/>
              </a:ext>
            </a:extLst>
          </p:cNvPr>
          <p:cNvSpPr/>
          <p:nvPr/>
        </p:nvSpPr>
        <p:spPr>
          <a:xfrm>
            <a:off x="6922008" y="1940799"/>
            <a:ext cx="4859766" cy="40746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/>
              <a:t>Kako se donosi odluka o odabiru?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13E989-633D-B136-4591-3D4F38D363B9}"/>
              </a:ext>
            </a:extLst>
          </p:cNvPr>
          <p:cNvSpPr/>
          <p:nvPr/>
        </p:nvSpPr>
        <p:spPr>
          <a:xfrm>
            <a:off x="1963631" y="2596895"/>
            <a:ext cx="4629193" cy="3369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Postupak izbora provodi </a:t>
            </a:r>
            <a:r>
              <a:rPr lang="hr-HR" sz="2000" b="1" dirty="0">
                <a:solidFill>
                  <a:schemeClr val="tx1"/>
                </a:solidFill>
              </a:rPr>
              <a:t>nadzorni odbor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tx1"/>
                </a:solidFill>
              </a:rPr>
              <a:t>Javni natječaj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Članovi uprave moraju zajedno </a:t>
            </a:r>
            <a:r>
              <a:rPr lang="hr-HR" sz="2000" dirty="0" smtClean="0">
                <a:solidFill>
                  <a:schemeClr val="tx1"/>
                </a:solidFill>
              </a:rPr>
              <a:t>imati </a:t>
            </a:r>
            <a:r>
              <a:rPr lang="hr-HR" sz="2000" b="1" dirty="0" smtClean="0">
                <a:solidFill>
                  <a:schemeClr val="tx1"/>
                </a:solidFill>
              </a:rPr>
              <a:t>stručna </a:t>
            </a:r>
            <a:r>
              <a:rPr lang="hr-HR" sz="2000" b="1" dirty="0">
                <a:solidFill>
                  <a:schemeClr val="tx1"/>
                </a:solidFill>
              </a:rPr>
              <a:t>znanja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2000" b="1" dirty="0">
                <a:solidFill>
                  <a:schemeClr val="tx1"/>
                </a:solidFill>
              </a:rPr>
              <a:t>sposobnosti i iskustvo</a:t>
            </a:r>
            <a:r>
              <a:rPr lang="hr-HR" sz="2000" dirty="0">
                <a:solidFill>
                  <a:schemeClr val="tx1"/>
                </a:solidFill>
              </a:rPr>
              <a:t> potrebno </a:t>
            </a:r>
            <a:r>
              <a:rPr lang="hr-HR" sz="2000" b="1" dirty="0">
                <a:solidFill>
                  <a:schemeClr val="tx1"/>
                </a:solidFill>
              </a:rPr>
              <a:t>za neovisno i samostalno</a:t>
            </a:r>
            <a:r>
              <a:rPr lang="hr-HR" sz="2000" dirty="0">
                <a:solidFill>
                  <a:schemeClr val="tx1"/>
                </a:solidFill>
              </a:rPr>
              <a:t> vođenje društva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3ECC0C-FDCD-4090-580F-785C2B09D61D}"/>
              </a:ext>
            </a:extLst>
          </p:cNvPr>
          <p:cNvSpPr/>
          <p:nvPr/>
        </p:nvSpPr>
        <p:spPr>
          <a:xfrm>
            <a:off x="6922008" y="2596895"/>
            <a:ext cx="4859766" cy="35373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spcAft>
                <a:spcPts val="2400"/>
              </a:spcAft>
            </a:pPr>
            <a:r>
              <a:rPr lang="hr-HR" sz="2000" dirty="0" smtClean="0">
                <a:solidFill>
                  <a:schemeClr val="tx1"/>
                </a:solidFill>
              </a:rPr>
              <a:t>Odluku </a:t>
            </a:r>
            <a:r>
              <a:rPr lang="hr-HR" sz="2000" dirty="0">
                <a:solidFill>
                  <a:schemeClr val="tx1"/>
                </a:solidFill>
              </a:rPr>
              <a:t>o odabiru kandidata za člana uprave donosi </a:t>
            </a:r>
            <a:r>
              <a:rPr lang="hr-HR" sz="2000" b="1" dirty="0">
                <a:solidFill>
                  <a:schemeClr val="tx1"/>
                </a:solidFill>
              </a:rPr>
              <a:t>nadzorni odbor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  <a:r>
              <a:rPr lang="hr-HR" sz="2000" dirty="0" smtClean="0">
                <a:solidFill>
                  <a:schemeClr val="tx1"/>
                </a:solidFill>
              </a:rPr>
              <a:t/>
            </a:r>
            <a:br>
              <a:rPr lang="hr-HR" sz="2000" dirty="0" smtClean="0">
                <a:solidFill>
                  <a:schemeClr val="tx1"/>
                </a:solidFill>
              </a:rPr>
            </a:br>
            <a:r>
              <a:rPr lang="hr-HR" sz="2000" dirty="0" smtClean="0">
                <a:solidFill>
                  <a:schemeClr val="tx1"/>
                </a:solidFill>
              </a:rPr>
              <a:t>uz </a:t>
            </a:r>
            <a:r>
              <a:rPr lang="hr-HR" sz="2000" dirty="0">
                <a:solidFill>
                  <a:schemeClr val="tx1"/>
                </a:solidFill>
              </a:rPr>
              <a:t>prethodnu suglasnost </a:t>
            </a:r>
            <a:r>
              <a:rPr lang="hr-HR" sz="2000" dirty="0" smtClean="0">
                <a:solidFill>
                  <a:schemeClr val="tx1"/>
                </a:solidFill>
              </a:rPr>
              <a:t>Vlade.</a:t>
            </a:r>
            <a:endParaRPr lang="hr-HR" sz="20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57B305-DD4C-FDFF-47E4-3E9EC854EF49}"/>
              </a:ext>
            </a:extLst>
          </p:cNvPr>
          <p:cNvSpPr txBox="1"/>
          <p:nvPr/>
        </p:nvSpPr>
        <p:spPr>
          <a:xfrm>
            <a:off x="420624" y="808023"/>
            <a:ext cx="11439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r-HR" sz="2400" dirty="0"/>
              <a:t>Ključna novina koja proizlazi iz zakonskog okvira je da </a:t>
            </a:r>
            <a:r>
              <a:rPr lang="hr-HR" sz="2400" b="1" dirty="0" smtClean="0"/>
              <a:t>nadzorni </a:t>
            </a:r>
            <a:r>
              <a:rPr lang="hr-HR" sz="2400" b="1" dirty="0"/>
              <a:t>odbor provodi postupak izbora </a:t>
            </a:r>
            <a:r>
              <a:rPr lang="hr-HR" sz="2400" b="1" dirty="0" smtClean="0"/>
              <a:t>uprave</a:t>
            </a:r>
            <a:r>
              <a:rPr lang="hr-HR" sz="2400" b="1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15</a:t>
            </a:fld>
            <a:endParaRPr lang="hr-HR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4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D3CA65-C1F4-E29F-82F8-B06DE851F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Pozitivni utjecaj novog sustava kroz sljedeće ključne promjene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75E845-F10B-EDCC-A3A6-F21F8F01CE28}"/>
              </a:ext>
            </a:extLst>
          </p:cNvPr>
          <p:cNvSpPr txBox="1"/>
          <p:nvPr/>
        </p:nvSpPr>
        <p:spPr>
          <a:xfrm>
            <a:off x="581326" y="1049053"/>
            <a:ext cx="1112299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400" b="1" dirty="0" smtClean="0"/>
              <a:t>Uspostava formalnog okvira za interakciju </a:t>
            </a:r>
            <a:r>
              <a:rPr lang="hr-HR" sz="2400" dirty="0" smtClean="0"/>
              <a:t>s pravnim osobama u državnom vlasništvu putem: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hr-HR" sz="2000" b="1" dirty="0" smtClean="0"/>
              <a:t>vlasničke politike </a:t>
            </a:r>
            <a:r>
              <a:rPr lang="hr-HR" sz="2000" dirty="0" smtClean="0"/>
              <a:t>(utvrđivanje razloga za vlasništvo)</a:t>
            </a:r>
          </a:p>
          <a:p>
            <a:pPr marL="800100" lvl="1" indent="-342900">
              <a:spcBef>
                <a:spcPts val="600"/>
              </a:spcBef>
              <a:spcAft>
                <a:spcPts val="1500"/>
              </a:spcAft>
              <a:buFont typeface="Calibri" panose="020F0502020204030204" pitchFamily="34" charset="0"/>
              <a:buChar char="–"/>
            </a:pPr>
            <a:r>
              <a:rPr lang="hr-HR" sz="2000" dirty="0" smtClean="0"/>
              <a:t>uspostave sustava zadavanja </a:t>
            </a:r>
            <a:r>
              <a:rPr lang="hr-HR" sz="2000" b="1" dirty="0" smtClean="0"/>
              <a:t>ciljeva</a:t>
            </a:r>
            <a:r>
              <a:rPr lang="hr-HR" sz="2000" dirty="0" smtClean="0"/>
              <a:t> i </a:t>
            </a:r>
            <a:r>
              <a:rPr lang="hr-HR" sz="2000" b="1" dirty="0" smtClean="0"/>
              <a:t>ključnih</a:t>
            </a:r>
            <a:r>
              <a:rPr lang="hr-HR" sz="2000" dirty="0" smtClean="0"/>
              <a:t> </a:t>
            </a:r>
            <a:r>
              <a:rPr lang="hr-HR" sz="2000" b="1" dirty="0" smtClean="0"/>
              <a:t>pokazatelja</a:t>
            </a:r>
            <a:r>
              <a:rPr lang="hr-HR" sz="2000" dirty="0" smtClean="0"/>
              <a:t> </a:t>
            </a:r>
            <a:r>
              <a:rPr lang="hr-HR" sz="2000" b="1" dirty="0"/>
              <a:t>uspješnosti</a:t>
            </a:r>
            <a:r>
              <a:rPr lang="hr-HR" sz="2000" dirty="0"/>
              <a:t> </a:t>
            </a:r>
            <a:r>
              <a:rPr lang="hr-HR" sz="2000" dirty="0" smtClean="0"/>
              <a:t>(KPU-</a:t>
            </a:r>
            <a:r>
              <a:rPr lang="hr-HR" sz="2000" dirty="0" err="1" smtClean="0"/>
              <a:t>eva</a:t>
            </a:r>
            <a:r>
              <a:rPr lang="hr-HR" sz="2000" dirty="0" smtClean="0"/>
              <a:t>)</a:t>
            </a:r>
            <a:endParaRPr lang="hr-HR" dirty="0" smtClean="0"/>
          </a:p>
          <a:p>
            <a:pPr marL="285750" indent="-285750"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sz="2400" b="1" dirty="0" smtClean="0"/>
              <a:t>Ministarstvo financija postaje Koordinacijsko tijelo </a:t>
            </a:r>
            <a:r>
              <a:rPr lang="hr-HR" sz="2400" dirty="0" smtClean="0"/>
              <a:t>za nadležna ministarstva i CERP</a:t>
            </a:r>
            <a:endParaRPr lang="hr-HR" sz="2000" dirty="0" smtClean="0"/>
          </a:p>
          <a:p>
            <a:pPr marL="285750" indent="-285750"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sz="2400" b="1" dirty="0" smtClean="0"/>
              <a:t>Profesionalizacija i poboljšanje kompetencija </a:t>
            </a:r>
            <a:r>
              <a:rPr lang="hr-HR" sz="2400" dirty="0" smtClean="0"/>
              <a:t>članova nadzornih odbora i uprava</a:t>
            </a:r>
          </a:p>
          <a:p>
            <a:pPr marL="285750" indent="-285750"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altLang="en-US" sz="2400" b="1" dirty="0" smtClean="0"/>
              <a:t>Politika primitaka </a:t>
            </a:r>
            <a:r>
              <a:rPr lang="hr-HR" altLang="en-US" sz="2400" dirty="0" smtClean="0"/>
              <a:t>koja predstavlja temelj za utvrđivanje jasnih i transparentnih kriterija za određivanje primitaka nadzornih odbora i uprava</a:t>
            </a:r>
          </a:p>
          <a:p>
            <a:pPr marL="285750" indent="-285750"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altLang="en-US" sz="2400" b="1" dirty="0" smtClean="0"/>
              <a:t>Transparentnost izvještavanja prema javnosti </a:t>
            </a:r>
            <a:br>
              <a:rPr lang="hr-HR" altLang="en-US" sz="2400" b="1" dirty="0" smtClean="0"/>
            </a:br>
            <a:r>
              <a:rPr lang="hr-HR" altLang="en-US" sz="2000" dirty="0" smtClean="0"/>
              <a:t>(agregirano izvješće o poslovanju pravnih osoba </a:t>
            </a:r>
            <a:r>
              <a:rPr lang="hr-HR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usvaja Vlada i </a:t>
            </a:r>
            <a:r>
              <a:rPr lang="hr-HR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podnosi </a:t>
            </a:r>
            <a:r>
              <a:rPr lang="hr-HR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Hrvatskom saboru)</a:t>
            </a:r>
            <a:endParaRPr lang="hr-HR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16</a:t>
            </a:fld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0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B2C313-35B2-5549-215D-74CE8185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852937"/>
            <a:ext cx="7772400" cy="1002035"/>
          </a:xfrm>
        </p:spPr>
        <p:txBody>
          <a:bodyPr/>
          <a:lstStyle/>
          <a:p>
            <a:pPr algn="ctr"/>
            <a:r>
              <a:rPr lang="hr-HR" i="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Hvala na </a:t>
            </a:r>
            <a:r>
              <a:rPr lang="hr-HR" i="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pozornosti!</a:t>
            </a:r>
            <a:endParaRPr lang="hr-HR" i="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68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marL="93663" eaLnBrk="1" hangingPunct="1"/>
            <a:r>
              <a:rPr lang="hr-HR" altLang="sr-Latn-RS" sz="3200" b="1" i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Paket zakona i okvir upravljanja pravnim osobama u </a:t>
            </a:r>
            <a:r>
              <a:rPr lang="hr-HR" altLang="sr-Latn-RS" sz="3200" b="1" i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državnom vlasništvu</a:t>
            </a:r>
            <a:endParaRPr lang="hr-HR" altLang="sr-Latn-RS" sz="3200" b="1" i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2</a:t>
            </a:fld>
            <a:endParaRPr lang="hr-HR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75064" y="1572091"/>
            <a:ext cx="1083941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hr-HR" sz="2400" b="1" dirty="0"/>
              <a:t>Zakonski okvir: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hr-HR" sz="2200" dirty="0"/>
              <a:t>Prijedlog </a:t>
            </a:r>
            <a:r>
              <a:rPr lang="hr-HR" sz="2200" b="1" dirty="0"/>
              <a:t>Zakona o pravnim osobama u vlasništvu Republike </a:t>
            </a:r>
            <a:r>
              <a:rPr lang="hr-HR" sz="2200" b="1" dirty="0" smtClean="0"/>
              <a:t>Hrvatske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hr-HR" sz="2200" dirty="0" smtClean="0"/>
              <a:t>Prijedlog </a:t>
            </a:r>
            <a:r>
              <a:rPr lang="hr-HR" sz="2200" b="1" dirty="0"/>
              <a:t>Zakona o Centru za restrukturiranje i prodaju (CERP</a:t>
            </a:r>
            <a:r>
              <a:rPr lang="hr-HR" sz="2200" b="1" dirty="0" smtClean="0"/>
              <a:t>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hr-HR" sz="2400" b="1" dirty="0"/>
          </a:p>
          <a:p>
            <a:pPr>
              <a:spcAft>
                <a:spcPts val="1800"/>
              </a:spcAft>
            </a:pPr>
            <a:r>
              <a:rPr lang="hr-HR" sz="2400" b="1" dirty="0" smtClean="0"/>
              <a:t>Usklađeno </a:t>
            </a:r>
            <a:r>
              <a:rPr lang="hr-HR" sz="2400" b="1" dirty="0"/>
              <a:t>s nacionalnim strateškim dokumentima i međunarodnim standardima</a:t>
            </a:r>
            <a:r>
              <a:rPr lang="hr-HR" sz="2400" dirty="0"/>
              <a:t>: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hr-HR" sz="2200" b="1" dirty="0"/>
              <a:t>Nacionalni plan oporavka i otpornosti </a:t>
            </a:r>
            <a:r>
              <a:rPr lang="hr-HR" sz="2200" b="1" dirty="0" smtClean="0"/>
              <a:t>2021‒2026. </a:t>
            </a:r>
            <a:r>
              <a:rPr lang="hr-HR" sz="2200" dirty="0"/>
              <a:t>(NPOO)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hr-HR" sz="2200" b="1" dirty="0"/>
              <a:t>Nacionalni program reformi </a:t>
            </a:r>
            <a:r>
              <a:rPr lang="hr-HR" sz="2200" dirty="0"/>
              <a:t>(NPR) 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hr-HR" sz="2200" b="1" dirty="0" smtClean="0"/>
              <a:t>Smjernice OECD-a </a:t>
            </a:r>
            <a:r>
              <a:rPr lang="hr-HR" sz="2200" dirty="0" smtClean="0"/>
              <a:t>(</a:t>
            </a:r>
            <a:r>
              <a:rPr lang="hr-HR" sz="2200" dirty="0"/>
              <a:t>međunarodno priznati standardi i prakse korporativnog upravljanja</a:t>
            </a:r>
            <a:r>
              <a:rPr lang="hr-HR" sz="2200" dirty="0" smtClean="0"/>
              <a:t>)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121978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2066829" y="2351181"/>
            <a:ext cx="4055919" cy="0"/>
          </a:xfrm>
          <a:prstGeom prst="line">
            <a:avLst/>
          </a:prstGeom>
          <a:ln w="57150">
            <a:solidFill>
              <a:srgbClr val="4454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Pregled pravnih osoba u vlasništvu </a:t>
            </a:r>
            <a:r>
              <a:rPr lang="hr-H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državne, regionalne i </a:t>
            </a:r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lokalne </a:t>
            </a:r>
            <a:r>
              <a:rPr lang="hr-H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vlasti</a:t>
            </a:r>
            <a:endParaRPr lang="hr-H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342496" y="1051454"/>
            <a:ext cx="112344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buClr>
                <a:srgbClr val="002060"/>
              </a:buClr>
              <a:buSzPct val="130000"/>
              <a:defRPr/>
            </a:pPr>
            <a:r>
              <a:rPr lang="hr-HR" altLang="sr-Latn-RS" sz="2400" dirty="0" smtClean="0"/>
              <a:t>Navedene </a:t>
            </a:r>
            <a:r>
              <a:rPr lang="hr-HR" altLang="sr-Latn-RS" sz="2400" b="1" dirty="0" smtClean="0"/>
              <a:t>pravne </a:t>
            </a:r>
            <a:r>
              <a:rPr lang="hr-HR" altLang="sr-Latn-RS" sz="2400" b="1" dirty="0"/>
              <a:t>osobe </a:t>
            </a:r>
            <a:r>
              <a:rPr lang="hr-HR" altLang="sr-Latn-RS" sz="2400" dirty="0" smtClean="0"/>
              <a:t>obuhvaćaju </a:t>
            </a:r>
            <a:r>
              <a:rPr lang="hr-HR" altLang="sr-Latn-RS" sz="2400" b="1" dirty="0" smtClean="0"/>
              <a:t>gotovo 900 društava </a:t>
            </a:r>
            <a:r>
              <a:rPr lang="hr-HR" altLang="sr-Latn-RS" sz="2400" dirty="0" smtClean="0"/>
              <a:t>od </a:t>
            </a:r>
            <a:r>
              <a:rPr lang="hr-HR" altLang="sr-Latn-RS" sz="2400" smtClean="0"/>
              <a:t>čega je gotovo </a:t>
            </a:r>
            <a:r>
              <a:rPr lang="hr-HR" altLang="sr-Latn-RS" sz="2400" b="1" dirty="0" smtClean="0"/>
              <a:t>95% društava u nadležnosti županija, gradova i općina.</a:t>
            </a:r>
            <a:endParaRPr lang="hr-HR" altLang="sr-Latn-RS" sz="2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D4CE50-864B-68E5-2B6C-5A0E16A346BF}"/>
              </a:ext>
            </a:extLst>
          </p:cNvPr>
          <p:cNvSpPr/>
          <p:nvPr/>
        </p:nvSpPr>
        <p:spPr>
          <a:xfrm>
            <a:off x="1035385" y="3422975"/>
            <a:ext cx="2160000" cy="133384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0F544E-ACD1-10C7-0D05-C154560397BD}"/>
              </a:ext>
            </a:extLst>
          </p:cNvPr>
          <p:cNvSpPr/>
          <p:nvPr/>
        </p:nvSpPr>
        <p:spPr>
          <a:xfrm>
            <a:off x="5016000" y="4205189"/>
            <a:ext cx="2160000" cy="540000"/>
          </a:xfrm>
          <a:prstGeom prst="rect">
            <a:avLst/>
          </a:prstGeom>
          <a:solidFill>
            <a:srgbClr val="2F559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hr-H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B226E4-AF27-536A-0FF2-A7254EB2045C}"/>
              </a:ext>
            </a:extLst>
          </p:cNvPr>
          <p:cNvSpPr/>
          <p:nvPr/>
        </p:nvSpPr>
        <p:spPr>
          <a:xfrm>
            <a:off x="9005759" y="3126526"/>
            <a:ext cx="2160000" cy="163029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800+</a:t>
            </a:r>
            <a:endParaRPr lang="hr-H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879C38-8445-9806-3397-5B8A4375DBBA}"/>
              </a:ext>
            </a:extLst>
          </p:cNvPr>
          <p:cNvSpPr txBox="1"/>
          <p:nvPr/>
        </p:nvSpPr>
        <p:spPr>
          <a:xfrm>
            <a:off x="470786" y="4905694"/>
            <a:ext cx="31920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/>
              <a:t>Broj pravnih osoba </a:t>
            </a:r>
            <a:r>
              <a:rPr lang="hr-HR" sz="2000" b="1" dirty="0"/>
              <a:t>od posebnog </a:t>
            </a:r>
            <a:r>
              <a:rPr lang="hr-HR" sz="2000" b="1" dirty="0" smtClean="0"/>
              <a:t>interesa za Republiku Hrvatsku</a:t>
            </a:r>
            <a:endParaRPr lang="hr-HR" sz="2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48E076-7102-CA60-0DD5-3896398AC06E}"/>
              </a:ext>
            </a:extLst>
          </p:cNvPr>
          <p:cNvSpPr txBox="1"/>
          <p:nvPr/>
        </p:nvSpPr>
        <p:spPr>
          <a:xfrm>
            <a:off x="4479972" y="4906425"/>
            <a:ext cx="319208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/>
              <a:t>Ostala društva </a:t>
            </a:r>
            <a:r>
              <a:rPr lang="hr-HR" sz="2000" b="1" dirty="0"/>
              <a:t>u </a:t>
            </a:r>
            <a:r>
              <a:rPr lang="hr-HR" sz="2000" b="1" dirty="0" smtClean="0"/>
              <a:t>većinskom vlasništvu države</a:t>
            </a:r>
          </a:p>
          <a:p>
            <a:pPr algn="ctr"/>
            <a:r>
              <a:rPr lang="hr-HR" sz="2000" b="1" dirty="0" smtClean="0"/>
              <a:t>+</a:t>
            </a:r>
            <a:r>
              <a:rPr lang="hr-HR" sz="2000" b="1" dirty="0"/>
              <a:t/>
            </a:r>
            <a:br>
              <a:rPr lang="hr-HR" sz="2000" b="1" dirty="0"/>
            </a:br>
            <a:r>
              <a:rPr lang="hr-HR" sz="2400" b="1" dirty="0"/>
              <a:t>138</a:t>
            </a:r>
            <a:r>
              <a:rPr lang="hr-HR" sz="2000" b="1" dirty="0"/>
              <a:t> društava </a:t>
            </a:r>
            <a:r>
              <a:rPr lang="hr-HR" sz="2000" b="1" dirty="0" smtClean="0"/>
              <a:t/>
            </a:r>
            <a:br>
              <a:rPr lang="hr-HR" sz="2000" b="1" dirty="0" smtClean="0"/>
            </a:br>
            <a:r>
              <a:rPr lang="hr-HR" sz="2000" b="1" dirty="0" smtClean="0"/>
              <a:t>u </a:t>
            </a:r>
            <a:r>
              <a:rPr lang="hr-HR" sz="2000" b="1" dirty="0"/>
              <a:t>manjinskom vlasništvu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98FEBA-06C4-E848-1B7C-C32E5F4D8F4C}"/>
              </a:ext>
            </a:extLst>
          </p:cNvPr>
          <p:cNvSpPr txBox="1"/>
          <p:nvPr/>
        </p:nvSpPr>
        <p:spPr>
          <a:xfrm>
            <a:off x="8489158" y="4905694"/>
            <a:ext cx="319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/>
              <a:t>Društva u nadležnosti </a:t>
            </a:r>
            <a:r>
              <a:rPr lang="hr-HR" sz="2000" b="1" dirty="0" smtClean="0"/>
              <a:t>županija, gradova i općina</a:t>
            </a:r>
            <a:endParaRPr lang="hr-HR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601962" y="2121291"/>
            <a:ext cx="298235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/>
              <a:t>Državna razina </a:t>
            </a:r>
            <a:endParaRPr lang="hr-HR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543001" y="2120349"/>
            <a:ext cx="403393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sr-Latn-RS"/>
            </a:defPPr>
            <a:lvl1pPr algn="ctr">
              <a:defRPr sz="2400" b="1"/>
            </a:lvl1pPr>
          </a:lstStyle>
          <a:p>
            <a:r>
              <a:rPr lang="hr-HR" dirty="0"/>
              <a:t>Županije, gradovi i općine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9670122" y="2582014"/>
            <a:ext cx="0" cy="544512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>
            <a:off x="2066829" y="2321818"/>
            <a:ext cx="0" cy="1064903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122748" y="2321818"/>
            <a:ext cx="0" cy="176808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5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C123882E-3213-2830-B6F5-58B28D1CED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978508"/>
              </p:ext>
            </p:extLst>
          </p:nvPr>
        </p:nvGraphicFramePr>
        <p:xfrm>
          <a:off x="301893" y="1815932"/>
          <a:ext cx="8010003" cy="4862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21644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Prihodi pravnih osoba u vlasništvu državne, regionalne i lokalne vlasti</a:t>
            </a:r>
          </a:p>
        </p:txBody>
      </p:sp>
      <p:sp>
        <p:nvSpPr>
          <p:cNvPr id="6" name="Pravokutnik 3">
            <a:extLst>
              <a:ext uri="{FF2B5EF4-FFF2-40B4-BE49-F238E27FC236}">
                <a16:creationId xmlns:a16="http://schemas.microsoft.com/office/drawing/2014/main" id="{02917E35-A5E0-2A1B-5BFF-8B94CC755ADB}"/>
              </a:ext>
            </a:extLst>
          </p:cNvPr>
          <p:cNvSpPr/>
          <p:nvPr/>
        </p:nvSpPr>
        <p:spPr>
          <a:xfrm>
            <a:off x="301892" y="785175"/>
            <a:ext cx="114664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rgbClr val="002060"/>
              </a:buClr>
              <a:buSzPct val="130000"/>
              <a:defRPr/>
            </a:pPr>
            <a:r>
              <a:rPr lang="hr-HR" altLang="sr-Latn-RS" sz="2400" b="1" dirty="0"/>
              <a:t>Pravne osobe od posebnog interesa </a:t>
            </a:r>
            <a:r>
              <a:rPr lang="hr-HR" altLang="sr-Latn-RS" sz="2400" b="1" dirty="0" smtClean="0"/>
              <a:t>za Republiku Hrvatsku </a:t>
            </a:r>
            <a:r>
              <a:rPr lang="hr-HR" altLang="sr-Latn-RS" sz="2400" dirty="0" smtClean="0"/>
              <a:t>(</a:t>
            </a:r>
            <a:r>
              <a:rPr lang="hr-HR" altLang="sr-Latn-RS" sz="2400" i="1" dirty="0" smtClean="0"/>
              <a:t>36 </a:t>
            </a:r>
            <a:r>
              <a:rPr lang="hr-HR" altLang="sr-Latn-RS" sz="2400" i="1" dirty="0"/>
              <a:t>pravnih osoba</a:t>
            </a:r>
            <a:r>
              <a:rPr lang="hr-HR" altLang="sr-Latn-RS" sz="2400" dirty="0"/>
              <a:t>) generiraju </a:t>
            </a:r>
            <a:r>
              <a:rPr lang="hr-HR" altLang="sr-Latn-RS" sz="2400" b="1" dirty="0"/>
              <a:t>84% ukupnih prihoda </a:t>
            </a:r>
            <a:r>
              <a:rPr lang="hr-HR" altLang="sr-Latn-RS" sz="2400" dirty="0"/>
              <a:t>pravnih osoba u </a:t>
            </a:r>
            <a:r>
              <a:rPr lang="hr-HR" altLang="sr-Latn-RS" sz="2400" dirty="0" smtClean="0"/>
              <a:t>vlasništvu državne, regionalne i lokalne razine vlasti.</a:t>
            </a:r>
            <a:endParaRPr lang="hr-HR" altLang="sr-Latn-RS" sz="2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8CC8F4C-67D2-AEDC-1C74-48068F1181BF}"/>
              </a:ext>
            </a:extLst>
          </p:cNvPr>
          <p:cNvSpPr txBox="1"/>
          <p:nvPr/>
        </p:nvSpPr>
        <p:spPr>
          <a:xfrm>
            <a:off x="1559777" y="5510656"/>
            <a:ext cx="21996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>
                <a:solidFill>
                  <a:schemeClr val="bg1"/>
                </a:solidFill>
              </a:rPr>
              <a:t>12,2 milijarde €</a:t>
            </a:r>
            <a:br>
              <a:rPr lang="hr-HR" b="1" dirty="0" smtClean="0">
                <a:solidFill>
                  <a:schemeClr val="bg1"/>
                </a:solidFill>
              </a:rPr>
            </a:br>
            <a:r>
              <a:rPr lang="hr-HR" sz="2400" b="1" dirty="0" smtClean="0">
                <a:solidFill>
                  <a:srgbClr val="FFFF00"/>
                </a:solidFill>
              </a:rPr>
              <a:t>84%</a:t>
            </a:r>
            <a:endParaRPr lang="hr-HR" b="1" dirty="0">
              <a:solidFill>
                <a:srgbClr val="FFFF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0B58EA1-01E1-4D7B-2FB5-F05F1285C946}"/>
              </a:ext>
            </a:extLst>
          </p:cNvPr>
          <p:cNvSpPr txBox="1"/>
          <p:nvPr/>
        </p:nvSpPr>
        <p:spPr>
          <a:xfrm>
            <a:off x="83406" y="2904451"/>
            <a:ext cx="1530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hr-HR" sz="2400" b="1" dirty="0" smtClean="0">
                <a:solidFill>
                  <a:schemeClr val="accent4">
                    <a:lumMod val="75000"/>
                  </a:schemeClr>
                </a:solidFill>
              </a:rPr>
              <a:t>%</a:t>
            </a:r>
            <a:r>
              <a:rPr lang="hr-HR" sz="4000" b="1" dirty="0" smtClean="0"/>
              <a:t> </a:t>
            </a:r>
            <a:endParaRPr lang="hr-HR" sz="4000" b="1" dirty="0"/>
          </a:p>
        </p:txBody>
      </p:sp>
      <p:sp>
        <p:nvSpPr>
          <p:cNvPr id="37" name="Pravokutnik 3">
            <a:extLst>
              <a:ext uri="{FF2B5EF4-FFF2-40B4-BE49-F238E27FC236}">
                <a16:creationId xmlns:a16="http://schemas.microsoft.com/office/drawing/2014/main" id="{7D4C627F-7371-122D-66E5-8523906AA31D}"/>
              </a:ext>
            </a:extLst>
          </p:cNvPr>
          <p:cNvSpPr/>
          <p:nvPr/>
        </p:nvSpPr>
        <p:spPr>
          <a:xfrm>
            <a:off x="8668150" y="3212674"/>
            <a:ext cx="3100177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1200"/>
              </a:spcAft>
              <a:buClr>
                <a:srgbClr val="002060"/>
              </a:buClr>
              <a:buSzPct val="130000"/>
              <a:defRPr/>
            </a:pPr>
            <a:r>
              <a:rPr lang="hr-HR" altLang="sr-Latn-RS" sz="2400" dirty="0"/>
              <a:t>Za usporedbu, </a:t>
            </a:r>
            <a:r>
              <a:rPr lang="hr-HR" altLang="sr-Latn-RS" sz="2400" b="1" dirty="0"/>
              <a:t>prihodi središnje države </a:t>
            </a:r>
            <a:r>
              <a:rPr lang="hr-HR" altLang="sr-Latn-RS" sz="2400" dirty="0"/>
              <a:t>u </a:t>
            </a:r>
            <a:r>
              <a:rPr lang="hr-HR" altLang="sr-Latn-RS" sz="2400" dirty="0" smtClean="0"/>
              <a:t>2023. </a:t>
            </a:r>
            <a:r>
              <a:rPr lang="hr-HR" altLang="sr-Latn-RS" sz="2400" dirty="0"/>
              <a:t>godini iznosili su </a:t>
            </a:r>
            <a:r>
              <a:rPr lang="hr-HR" altLang="sr-Latn-RS" sz="2400" dirty="0" smtClean="0"/>
              <a:t/>
            </a:r>
            <a:br>
              <a:rPr lang="hr-HR" altLang="sr-Latn-RS" sz="2400" dirty="0" smtClean="0"/>
            </a:br>
            <a:r>
              <a:rPr lang="hr-HR" altLang="sr-Latn-RS" sz="2400" b="1" dirty="0" smtClean="0"/>
              <a:t>23 </a:t>
            </a:r>
            <a:r>
              <a:rPr lang="hr-HR" altLang="sr-Latn-RS" sz="2400" b="1" dirty="0"/>
              <a:t>milijardi </a:t>
            </a:r>
            <a:r>
              <a:rPr lang="hr-HR" altLang="sr-Latn-RS" sz="2400" b="1" dirty="0" smtClean="0"/>
              <a:t>eura.</a:t>
            </a:r>
            <a:endParaRPr lang="hr-HR" altLang="sr-Latn-RS" sz="2400" b="1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8CC8F4C-67D2-AEDC-1C74-48068F1181BF}"/>
              </a:ext>
            </a:extLst>
          </p:cNvPr>
          <p:cNvSpPr txBox="1"/>
          <p:nvPr/>
        </p:nvSpPr>
        <p:spPr>
          <a:xfrm>
            <a:off x="1196039" y="2704843"/>
            <a:ext cx="1731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smtClean="0">
                <a:solidFill>
                  <a:schemeClr val="bg1"/>
                </a:solidFill>
              </a:rPr>
              <a:t> 2,2 </a:t>
            </a:r>
            <a:r>
              <a:rPr lang="hr-HR" b="1" dirty="0" smtClean="0">
                <a:solidFill>
                  <a:schemeClr val="bg1"/>
                </a:solidFill>
              </a:rPr>
              <a:t/>
            </a:r>
            <a:br>
              <a:rPr lang="hr-HR" b="1" dirty="0" smtClean="0">
                <a:solidFill>
                  <a:schemeClr val="bg1"/>
                </a:solidFill>
              </a:rPr>
            </a:br>
            <a:r>
              <a:rPr lang="hr-HR" b="1" dirty="0" smtClean="0">
                <a:solidFill>
                  <a:schemeClr val="bg1"/>
                </a:solidFill>
              </a:rPr>
              <a:t>milijarde €</a:t>
            </a:r>
            <a:br>
              <a:rPr lang="hr-HR" b="1" dirty="0" smtClean="0">
                <a:solidFill>
                  <a:schemeClr val="bg1"/>
                </a:solidFill>
              </a:rPr>
            </a:br>
            <a:r>
              <a:rPr lang="hr-HR" sz="2400" b="1" dirty="0" smtClean="0">
                <a:solidFill>
                  <a:srgbClr val="FFFF00"/>
                </a:solidFill>
              </a:rPr>
              <a:t>15%</a:t>
            </a:r>
            <a:endParaRPr lang="hr-H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3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Imovina pravnih osoba u vlasništvu državne, regionalne i lokalne vlasti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63826" y="902196"/>
            <a:ext cx="111506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buClr>
                <a:srgbClr val="002060"/>
              </a:buClr>
              <a:buSzPct val="130000"/>
              <a:defRPr/>
            </a:pPr>
            <a:r>
              <a:rPr lang="hr-HR" altLang="sr-Latn-RS" sz="2400" b="1" dirty="0"/>
              <a:t>Ukupna imovina </a:t>
            </a:r>
            <a:r>
              <a:rPr lang="hr-HR" altLang="sr-Latn-RS" sz="2400" dirty="0" smtClean="0"/>
              <a:t>navedenih</a:t>
            </a:r>
            <a:r>
              <a:rPr lang="hr-HR" altLang="sr-Latn-RS" sz="2400" b="1" dirty="0" smtClean="0"/>
              <a:t> </a:t>
            </a:r>
            <a:r>
              <a:rPr lang="hr-HR" altLang="sr-Latn-RS" sz="2400" dirty="0" smtClean="0"/>
              <a:t>pravnih osoba iznosi </a:t>
            </a:r>
            <a:r>
              <a:rPr lang="hr-HR" altLang="sr-Latn-RS" sz="2400" b="1" dirty="0" smtClean="0"/>
              <a:t>54,3 </a:t>
            </a:r>
            <a:r>
              <a:rPr lang="hr-HR" altLang="sr-Latn-RS" sz="2400" b="1" dirty="0"/>
              <a:t>milijarde </a:t>
            </a:r>
            <a:r>
              <a:rPr lang="hr-HR" altLang="sr-Latn-RS" sz="2400" b="1" dirty="0" smtClean="0"/>
              <a:t>eura </a:t>
            </a:r>
            <a:r>
              <a:rPr lang="hr-HR" altLang="sr-Latn-RS" sz="2400" dirty="0"/>
              <a:t>te čini </a:t>
            </a:r>
            <a:r>
              <a:rPr lang="hr-HR" altLang="sr-Latn-RS" sz="2400" dirty="0" smtClean="0"/>
              <a:t>više od </a:t>
            </a:r>
            <a:br>
              <a:rPr lang="hr-HR" altLang="sr-Latn-RS" sz="2400" dirty="0" smtClean="0"/>
            </a:br>
            <a:r>
              <a:rPr lang="hr-HR" altLang="sr-Latn-RS" sz="2400" b="1" dirty="0" smtClean="0"/>
              <a:t>70% </a:t>
            </a:r>
            <a:r>
              <a:rPr lang="hr-HR" altLang="sr-Latn-RS" sz="2400" b="1" dirty="0"/>
              <a:t>bruto domaćeg proizvoda </a:t>
            </a:r>
            <a:r>
              <a:rPr lang="hr-HR" altLang="sr-Latn-RS" sz="2400" dirty="0"/>
              <a:t>Republike Hrvatske.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52284520-4AC9-6CE6-593B-F2D29DDE86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2410394"/>
              </p:ext>
            </p:extLst>
          </p:nvPr>
        </p:nvGraphicFramePr>
        <p:xfrm>
          <a:off x="384464" y="1847088"/>
          <a:ext cx="7278208" cy="4663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Pravokutnik 3">
            <a:extLst>
              <a:ext uri="{FF2B5EF4-FFF2-40B4-BE49-F238E27FC236}">
                <a16:creationId xmlns:a16="http://schemas.microsoft.com/office/drawing/2014/main" id="{CE5C8BC7-F354-CAA0-3C72-58F23261CF1C}"/>
              </a:ext>
            </a:extLst>
          </p:cNvPr>
          <p:cNvSpPr/>
          <p:nvPr/>
        </p:nvSpPr>
        <p:spPr>
          <a:xfrm>
            <a:off x="8156448" y="2249241"/>
            <a:ext cx="3594087" cy="34532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1200"/>
              </a:spcAft>
              <a:buClr>
                <a:srgbClr val="002060"/>
              </a:buClr>
              <a:buSzPct val="130000"/>
              <a:defRPr/>
            </a:pPr>
            <a:r>
              <a:rPr lang="hr-HR" altLang="sr-Latn-RS" sz="2400" b="1" dirty="0"/>
              <a:t>Pravne osobe od posebnog interesa </a:t>
            </a:r>
            <a:r>
              <a:rPr lang="hr-HR" altLang="sr-Latn-RS" sz="2400" dirty="0"/>
              <a:t>s više od </a:t>
            </a:r>
            <a:r>
              <a:rPr lang="hr-HR" altLang="sr-Latn-RS" sz="2400" dirty="0" smtClean="0"/>
              <a:t/>
            </a:r>
            <a:br>
              <a:rPr lang="hr-HR" altLang="sr-Latn-RS" sz="2400" dirty="0" smtClean="0"/>
            </a:br>
            <a:r>
              <a:rPr lang="hr-HR" altLang="sr-Latn-RS" sz="2400" dirty="0" smtClean="0"/>
              <a:t>43 milijarde eura </a:t>
            </a:r>
            <a:r>
              <a:rPr lang="hr-HR" altLang="sr-Latn-RS" sz="2400" dirty="0"/>
              <a:t>aktive </a:t>
            </a:r>
            <a:r>
              <a:rPr lang="hr-HR" altLang="sr-Latn-RS" sz="2400" b="1" dirty="0"/>
              <a:t>čine većinu aktive </a:t>
            </a:r>
            <a:r>
              <a:rPr lang="hr-HR" altLang="sr-Latn-RS" sz="2400" dirty="0"/>
              <a:t>pravnih osoba u </a:t>
            </a:r>
            <a:r>
              <a:rPr lang="hr-HR" altLang="sr-Latn-RS" sz="2400" dirty="0" smtClean="0"/>
              <a:t>vlasništvu državne, regionalne ili lokalne razine vlasti (</a:t>
            </a:r>
            <a:r>
              <a:rPr lang="hr-HR" altLang="sr-Latn-RS" sz="2400" b="1" dirty="0" smtClean="0"/>
              <a:t>više </a:t>
            </a:r>
            <a:r>
              <a:rPr lang="hr-HR" altLang="sr-Latn-RS" sz="2400" b="1" dirty="0"/>
              <a:t>od 80%</a:t>
            </a:r>
            <a:r>
              <a:rPr lang="hr-HR" altLang="sr-Latn-RS" sz="2400" dirty="0"/>
              <a:t>).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02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3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2600" b="1" dirty="0">
                <a:latin typeface="Calibri" panose="020F0502020204030204" pitchFamily="34" charset="0"/>
                <a:cs typeface="Calibri" panose="020F0502020204030204" pitchFamily="34" charset="0"/>
              </a:rPr>
              <a:t>Broj zaposlenih u pravnim osobama u </a:t>
            </a:r>
            <a:r>
              <a:rPr lang="hr-HR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vlasništvu državne</a:t>
            </a:r>
            <a:r>
              <a:rPr lang="hr-HR" sz="2600" b="1" dirty="0">
                <a:latin typeface="Calibri" panose="020F0502020204030204" pitchFamily="34" charset="0"/>
                <a:cs typeface="Calibri" panose="020F0502020204030204" pitchFamily="34" charset="0"/>
              </a:rPr>
              <a:t>, regionalne i lokalne vlasti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63826" y="902196"/>
            <a:ext cx="111506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buClr>
                <a:srgbClr val="002060"/>
              </a:buClr>
              <a:buSzPct val="130000"/>
              <a:defRPr/>
            </a:pPr>
            <a:r>
              <a:rPr lang="hr-HR" altLang="sr-Latn-RS" sz="2400" b="1" dirty="0"/>
              <a:t>Pravne osobe od posebnog interesa </a:t>
            </a:r>
            <a:r>
              <a:rPr lang="hr-HR" altLang="sr-Latn-RS" sz="2400" dirty="0"/>
              <a:t>zapošljavaju </a:t>
            </a:r>
            <a:r>
              <a:rPr lang="hr-HR" altLang="sr-Latn-RS" sz="2400" b="1" dirty="0"/>
              <a:t>više od polovice</a:t>
            </a:r>
            <a:r>
              <a:rPr lang="hr-HR" altLang="sr-Latn-RS" sz="2400" dirty="0"/>
              <a:t> </a:t>
            </a:r>
            <a:r>
              <a:rPr lang="hr-HR" altLang="sr-Latn-RS" sz="2400" b="1" dirty="0"/>
              <a:t>ukupnog broja zaposlenika</a:t>
            </a:r>
            <a:r>
              <a:rPr lang="hr-HR" altLang="sr-Latn-RS" sz="2400" dirty="0"/>
              <a:t> u </a:t>
            </a:r>
            <a:r>
              <a:rPr lang="hr-HR" altLang="sr-Latn-RS" sz="2400" dirty="0" smtClean="0"/>
              <a:t>pravnim osobama</a:t>
            </a:r>
            <a:r>
              <a:rPr lang="hr-HR" altLang="sr-Latn-RS" sz="2400" dirty="0"/>
              <a:t> </a:t>
            </a:r>
            <a:r>
              <a:rPr lang="hr-HR" sz="2400" dirty="0" smtClean="0"/>
              <a:t>u </a:t>
            </a:r>
            <a:r>
              <a:rPr lang="hr-HR" sz="2400" dirty="0"/>
              <a:t>vlasništvu </a:t>
            </a:r>
            <a:r>
              <a:rPr lang="hr-HR" sz="2400" dirty="0" smtClean="0"/>
              <a:t>državne</a:t>
            </a:r>
            <a:r>
              <a:rPr lang="hr-HR" sz="2400" dirty="0"/>
              <a:t>, regionalne i lokalne razine vlasti.</a:t>
            </a:r>
            <a:endParaRPr lang="hr-HR" altLang="sr-Latn-RS" sz="2400" dirty="0"/>
          </a:p>
        </p:txBody>
      </p:sp>
      <p:sp>
        <p:nvSpPr>
          <p:cNvPr id="26" name="Pravokutnik 3">
            <a:extLst>
              <a:ext uri="{FF2B5EF4-FFF2-40B4-BE49-F238E27FC236}">
                <a16:creationId xmlns:a16="http://schemas.microsoft.com/office/drawing/2014/main" id="{B7419F52-38CC-1F61-9C79-B797DDCC2EC0}"/>
              </a:ext>
            </a:extLst>
          </p:cNvPr>
          <p:cNvSpPr/>
          <p:nvPr/>
        </p:nvSpPr>
        <p:spPr>
          <a:xfrm>
            <a:off x="8266175" y="3264409"/>
            <a:ext cx="3657961" cy="2049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1200"/>
              </a:spcAft>
              <a:buClr>
                <a:srgbClr val="002060"/>
              </a:buClr>
              <a:buSzPct val="130000"/>
              <a:defRPr/>
            </a:pPr>
            <a:r>
              <a:rPr lang="hr-HR" altLang="sr-Latn-RS" sz="2400" dirty="0"/>
              <a:t>Za usporedbu, </a:t>
            </a:r>
            <a:r>
              <a:rPr lang="hr-HR" altLang="sr-Latn-RS" sz="2400" dirty="0" smtClean="0"/>
              <a:t/>
            </a:r>
            <a:br>
              <a:rPr lang="hr-HR" altLang="sr-Latn-RS" sz="2400" dirty="0" smtClean="0"/>
            </a:br>
            <a:r>
              <a:rPr lang="hr-HR" altLang="sr-Latn-RS" sz="2400" dirty="0" smtClean="0"/>
              <a:t>u 2023. </a:t>
            </a:r>
            <a:r>
              <a:rPr lang="hr-HR" altLang="sr-Latn-RS" sz="2400" b="1" dirty="0"/>
              <a:t>središnja država je zapošljavala </a:t>
            </a:r>
            <a:r>
              <a:rPr lang="hr-HR" altLang="sr-Latn-RS" sz="2400" b="1" dirty="0" smtClean="0"/>
              <a:t/>
            </a:r>
            <a:br>
              <a:rPr lang="hr-HR" altLang="sr-Latn-RS" sz="2400" b="1" dirty="0" smtClean="0"/>
            </a:br>
            <a:r>
              <a:rPr lang="hr-HR" altLang="sr-Latn-RS" sz="2400" b="1" dirty="0" smtClean="0"/>
              <a:t>154 tisuće </a:t>
            </a:r>
            <a:r>
              <a:rPr lang="hr-HR" altLang="sr-Latn-RS" sz="2400" b="1" dirty="0"/>
              <a:t>zaposlenika</a:t>
            </a:r>
            <a:r>
              <a:rPr lang="hr-HR" altLang="sr-Latn-RS" sz="2400" dirty="0"/>
              <a:t>. 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397808"/>
              </p:ext>
            </p:extLst>
          </p:nvPr>
        </p:nvGraphicFramePr>
        <p:xfrm>
          <a:off x="665018" y="1915393"/>
          <a:ext cx="7390846" cy="463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38273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D67D250-9B51-2139-69FE-2F8631FDBF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0205097"/>
              </p:ext>
            </p:extLst>
          </p:nvPr>
        </p:nvGraphicFramePr>
        <p:xfrm>
          <a:off x="218209" y="1106424"/>
          <a:ext cx="11705928" cy="5377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1"/>
            <a:ext cx="12191999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Disperzirana vlasnička prava </a:t>
            </a:r>
            <a:r>
              <a:rPr lang="hr-H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‒ </a:t>
            </a:r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koordinacija u okviru Ministarstva financija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C246DFF9-69B9-D25F-9BF5-9D3BE2A41872}"/>
              </a:ext>
            </a:extLst>
          </p:cNvPr>
          <p:cNvSpPr/>
          <p:nvPr/>
        </p:nvSpPr>
        <p:spPr>
          <a:xfrm>
            <a:off x="2187885" y="1478597"/>
            <a:ext cx="938904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buClr>
                <a:srgbClr val="002060"/>
              </a:buClr>
              <a:buSzPct val="130000"/>
              <a:defRPr/>
            </a:pPr>
            <a:r>
              <a:rPr lang="hr-HR" altLang="sr-Latn-RS" sz="2400" b="1" dirty="0" smtClean="0"/>
              <a:t>Vlasnička prava su disperzirana između nadležnih ministarstava – koordinacija </a:t>
            </a:r>
            <a:r>
              <a:rPr lang="hr-HR" altLang="sr-Latn-RS" sz="2400" dirty="0" smtClean="0"/>
              <a:t>u okviru</a:t>
            </a:r>
            <a:r>
              <a:rPr lang="hr-HR" altLang="sr-Latn-RS" sz="2400" b="1" dirty="0" smtClean="0"/>
              <a:t> Ministarstva financija </a:t>
            </a:r>
            <a:r>
              <a:rPr lang="hr-HR" altLang="sr-Latn-RS" sz="2400" dirty="0" smtClean="0"/>
              <a:t>poboljšat će efikasnost sustava i unaprijediti funkciju državnog vlasništva.</a:t>
            </a:r>
            <a:endParaRPr lang="hr-HR" altLang="sr-Latn-R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7</a:t>
            </a:fld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7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8B4EAC2-D3E4-F287-FFBC-A05F257A96D2}"/>
              </a:ext>
            </a:extLst>
          </p:cNvPr>
          <p:cNvCxnSpPr/>
          <p:nvPr/>
        </p:nvCxnSpPr>
        <p:spPr>
          <a:xfrm>
            <a:off x="198955" y="2901906"/>
            <a:ext cx="277623" cy="1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C436E1A-D520-2193-9285-0C0F7A27D90C}"/>
              </a:ext>
            </a:extLst>
          </p:cNvPr>
          <p:cNvCxnSpPr>
            <a:cxnSpLocks/>
          </p:cNvCxnSpPr>
          <p:nvPr/>
        </p:nvCxnSpPr>
        <p:spPr>
          <a:xfrm>
            <a:off x="198955" y="2901906"/>
            <a:ext cx="0" cy="1967781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Podjela pravnih osoba u </a:t>
            </a:r>
            <a:r>
              <a:rPr lang="hr-H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državnom vlasništvu</a:t>
            </a:r>
            <a:endParaRPr lang="hr-H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F7357E4-E9D6-2EF1-AA2C-9C909F4979B3}"/>
              </a:ext>
            </a:extLst>
          </p:cNvPr>
          <p:cNvSpPr/>
          <p:nvPr/>
        </p:nvSpPr>
        <p:spPr>
          <a:xfrm>
            <a:off x="442912" y="1572283"/>
            <a:ext cx="2965021" cy="254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1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Vlasničko tijelo: Nadležna ministarstva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B2DD461-23A2-20B1-BBDC-EC4F4AFF6AC6}"/>
              </a:ext>
            </a:extLst>
          </p:cNvPr>
          <p:cNvSpPr/>
          <p:nvPr/>
        </p:nvSpPr>
        <p:spPr>
          <a:xfrm>
            <a:off x="3073003" y="878343"/>
            <a:ext cx="6045993" cy="370422"/>
          </a:xfrm>
          <a:prstGeom prst="rect">
            <a:avLst/>
          </a:prstGeom>
          <a:solidFill>
            <a:srgbClr val="002060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spcAft>
                <a:spcPts val="800"/>
              </a:spcAft>
            </a:pP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PRAVNE OSOBE U </a:t>
            </a:r>
            <a: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DRŽAVNOM VLASNIŠTVU</a:t>
            </a:r>
            <a:endParaRPr lang="hr-H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C458C5-A645-E7C7-7B4B-DB581F7E8EDC}"/>
              </a:ext>
            </a:extLst>
          </p:cNvPr>
          <p:cNvSpPr/>
          <p:nvPr/>
        </p:nvSpPr>
        <p:spPr>
          <a:xfrm>
            <a:off x="442912" y="1827119"/>
            <a:ext cx="6382093" cy="370422"/>
          </a:xfrm>
          <a:prstGeom prst="rect">
            <a:avLst/>
          </a:prstGeom>
          <a:solidFill>
            <a:srgbClr val="0070C0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spcAft>
                <a:spcPts val="800"/>
              </a:spcAft>
            </a:pP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Pravne osobe od posebnog interesa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12AE3FC-F1A3-7682-C967-C32495BD2C71}"/>
              </a:ext>
            </a:extLst>
          </p:cNvPr>
          <p:cNvSpPr/>
          <p:nvPr/>
        </p:nvSpPr>
        <p:spPr>
          <a:xfrm>
            <a:off x="442912" y="2614802"/>
            <a:ext cx="2995978" cy="612000"/>
          </a:xfrm>
          <a:prstGeom prst="rect">
            <a:avLst/>
          </a:prstGeom>
          <a:solidFill>
            <a:srgbClr val="0070C0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Pravne osobe </a:t>
            </a:r>
            <a: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od </a:t>
            </a: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strateškog značaja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3BBFF78-7384-682E-3FCA-DE224BF9BC16}"/>
              </a:ext>
            </a:extLst>
          </p:cNvPr>
          <p:cNvSpPr/>
          <p:nvPr/>
        </p:nvSpPr>
        <p:spPr>
          <a:xfrm>
            <a:off x="3633960" y="2614802"/>
            <a:ext cx="3234438" cy="610816"/>
          </a:xfrm>
          <a:prstGeom prst="rect">
            <a:avLst/>
          </a:prstGeom>
          <a:solidFill>
            <a:srgbClr val="0070C0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ctr">
            <a:noAutofit/>
          </a:bodyPr>
          <a:lstStyle/>
          <a:p>
            <a:pPr marR="0" algn="ctr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Pravne osobe </a:t>
            </a:r>
            <a: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od </a:t>
            </a: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financijskog ili drugog značaja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250B5F3-ED3D-41FE-CBA5-E8296FEF8D71}"/>
              </a:ext>
            </a:extLst>
          </p:cNvPr>
          <p:cNvSpPr/>
          <p:nvPr/>
        </p:nvSpPr>
        <p:spPr>
          <a:xfrm>
            <a:off x="7051031" y="1827119"/>
            <a:ext cx="4698057" cy="370422"/>
          </a:xfrm>
          <a:prstGeom prst="rect">
            <a:avLst/>
          </a:prstGeom>
          <a:solidFill>
            <a:srgbClr val="595959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spcAft>
                <a:spcPts val="800"/>
              </a:spcAft>
            </a:pP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Ostala trgovačka društva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67F1C5-8F17-0B48-CB5E-55CA2593B1EF}"/>
              </a:ext>
            </a:extLst>
          </p:cNvPr>
          <p:cNvSpPr/>
          <p:nvPr/>
        </p:nvSpPr>
        <p:spPr>
          <a:xfrm>
            <a:off x="7051031" y="2620522"/>
            <a:ext cx="2580664" cy="612000"/>
          </a:xfrm>
          <a:prstGeom prst="rect">
            <a:avLst/>
          </a:prstGeom>
          <a:solidFill>
            <a:srgbClr val="595959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Država ima </a:t>
            </a:r>
            <a: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/>
            </a:r>
            <a:b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</a:br>
            <a: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prevladavajući </a:t>
            </a: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utjecaj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BA1C491-2B65-7786-9568-635C7BFABC14}"/>
              </a:ext>
            </a:extLst>
          </p:cNvPr>
          <p:cNvSpPr/>
          <p:nvPr/>
        </p:nvSpPr>
        <p:spPr>
          <a:xfrm>
            <a:off x="9745748" y="2639752"/>
            <a:ext cx="2226292" cy="612000"/>
          </a:xfrm>
          <a:prstGeom prst="rect">
            <a:avLst/>
          </a:prstGeom>
          <a:solidFill>
            <a:srgbClr val="595959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Država nema prevladavajući utjecaj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13C15B8-707E-8838-276C-15DBABC47A33}"/>
              </a:ext>
            </a:extLst>
          </p:cNvPr>
          <p:cNvSpPr/>
          <p:nvPr/>
        </p:nvSpPr>
        <p:spPr>
          <a:xfrm>
            <a:off x="7063237" y="1562339"/>
            <a:ext cx="573734" cy="254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1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CERP</a:t>
            </a:r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D55048E1-AD50-B61A-829B-B91D6E95C766}"/>
              </a:ext>
            </a:extLst>
          </p:cNvPr>
          <p:cNvCxnSpPr>
            <a:cxnSpLocks/>
            <a:stCxn id="21" idx="2"/>
            <a:endCxn id="22" idx="0"/>
          </p:cNvCxnSpPr>
          <p:nvPr/>
        </p:nvCxnSpPr>
        <p:spPr>
          <a:xfrm rot="5400000">
            <a:off x="4575803" y="306922"/>
            <a:ext cx="578354" cy="2462041"/>
          </a:xfrm>
          <a:prstGeom prst="bentConnector3">
            <a:avLst>
              <a:gd name="adj1" fmla="val 50000"/>
            </a:avLst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9C93F9B1-53B4-B0A8-22A1-E303FEC6D15C}"/>
              </a:ext>
            </a:extLst>
          </p:cNvPr>
          <p:cNvCxnSpPr>
            <a:cxnSpLocks/>
            <a:stCxn id="21" idx="2"/>
            <a:endCxn id="25" idx="0"/>
          </p:cNvCxnSpPr>
          <p:nvPr/>
        </p:nvCxnSpPr>
        <p:spPr>
          <a:xfrm rot="16200000" flipH="1">
            <a:off x="7458853" y="-114088"/>
            <a:ext cx="578354" cy="3304060"/>
          </a:xfrm>
          <a:prstGeom prst="bentConnector3">
            <a:avLst>
              <a:gd name="adj1" fmla="val 50000"/>
            </a:avLst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437D3A82-96E6-C094-7211-BEF0A2E38D53}"/>
              </a:ext>
            </a:extLst>
          </p:cNvPr>
          <p:cNvCxnSpPr>
            <a:stCxn id="22" idx="2"/>
            <a:endCxn id="23" idx="0"/>
          </p:cNvCxnSpPr>
          <p:nvPr/>
        </p:nvCxnSpPr>
        <p:spPr>
          <a:xfrm rot="5400000">
            <a:off x="2578800" y="1559642"/>
            <a:ext cx="417261" cy="1693058"/>
          </a:xfrm>
          <a:prstGeom prst="bentConnector3">
            <a:avLst/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6539BEBF-841D-95A1-3EA8-39723E944A44}"/>
              </a:ext>
            </a:extLst>
          </p:cNvPr>
          <p:cNvCxnSpPr>
            <a:cxnSpLocks/>
            <a:stCxn id="22" idx="2"/>
            <a:endCxn id="24" idx="0"/>
          </p:cNvCxnSpPr>
          <p:nvPr/>
        </p:nvCxnSpPr>
        <p:spPr>
          <a:xfrm rot="16200000" flipH="1">
            <a:off x="4233939" y="1597561"/>
            <a:ext cx="417261" cy="1617220"/>
          </a:xfrm>
          <a:prstGeom prst="bentConnector3">
            <a:avLst>
              <a:gd name="adj1" fmla="val 50000"/>
            </a:avLst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B0D4ACD4-A94B-F061-F63A-359C1EE751D5}"/>
              </a:ext>
            </a:extLst>
          </p:cNvPr>
          <p:cNvCxnSpPr>
            <a:cxnSpLocks/>
            <a:stCxn id="25" idx="2"/>
            <a:endCxn id="27" idx="0"/>
          </p:cNvCxnSpPr>
          <p:nvPr/>
        </p:nvCxnSpPr>
        <p:spPr>
          <a:xfrm rot="16200000" flipH="1">
            <a:off x="9908372" y="1689229"/>
            <a:ext cx="442211" cy="1458834"/>
          </a:xfrm>
          <a:prstGeom prst="bentConnector3">
            <a:avLst>
              <a:gd name="adj1" fmla="val 50000"/>
            </a:avLst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6FED8FF5-8D3E-D669-9CCD-10BC4791E9FB}"/>
              </a:ext>
            </a:extLst>
          </p:cNvPr>
          <p:cNvCxnSpPr>
            <a:cxnSpLocks/>
            <a:stCxn id="25" idx="2"/>
            <a:endCxn id="26" idx="0"/>
          </p:cNvCxnSpPr>
          <p:nvPr/>
        </p:nvCxnSpPr>
        <p:spPr>
          <a:xfrm rot="5400000">
            <a:off x="8659222" y="1879683"/>
            <a:ext cx="422981" cy="1058697"/>
          </a:xfrm>
          <a:prstGeom prst="bentConnector3">
            <a:avLst>
              <a:gd name="adj1" fmla="val 50000"/>
            </a:avLst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A5708E68-0507-AB37-5FC8-EEDEE27B6771}"/>
              </a:ext>
            </a:extLst>
          </p:cNvPr>
          <p:cNvSpPr/>
          <p:nvPr/>
        </p:nvSpPr>
        <p:spPr>
          <a:xfrm>
            <a:off x="448815" y="3894056"/>
            <a:ext cx="2990075" cy="6474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C94D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spcAft>
                <a:spcPts val="800"/>
              </a:spcAft>
            </a:pPr>
            <a:r>
              <a:rPr lang="hr-HR" sz="1200" b="1" dirty="0">
                <a:solidFill>
                  <a:schemeClr val="tx1"/>
                </a:solidFill>
                <a:cs typeface="Arial" panose="020B0604020202020204" pitchFamily="34" charset="0"/>
              </a:rPr>
              <a:t>Upravljaju infrastrukturom i distribucijskim mrežama u kojima fizička infrastruktura predstavlja </a:t>
            </a:r>
            <a:r>
              <a:rPr lang="hr-HR" sz="1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prirodni monopol</a:t>
            </a:r>
            <a:endParaRPr lang="hr-HR" sz="12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FFCD16C-0E59-F174-ADF6-9C5A02F3870F}"/>
              </a:ext>
            </a:extLst>
          </p:cNvPr>
          <p:cNvSpPr/>
          <p:nvPr/>
        </p:nvSpPr>
        <p:spPr>
          <a:xfrm>
            <a:off x="448815" y="3339201"/>
            <a:ext cx="2999802" cy="4627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C94D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spcAft>
                <a:spcPts val="800"/>
              </a:spcAft>
            </a:pPr>
            <a:r>
              <a:rPr lang="hr-HR" sz="1200" b="1" dirty="0">
                <a:solidFill>
                  <a:schemeClr val="tx1"/>
                </a:solidFill>
                <a:cs typeface="Arial" panose="020B0604020202020204" pitchFamily="34" charset="0"/>
              </a:rPr>
              <a:t>Gospodare općim i javnim dobrima i dobrima od interesa za Republiku Hrvatsku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91E042F-FC7B-1CDC-A099-037C3D49CE1C}"/>
              </a:ext>
            </a:extLst>
          </p:cNvPr>
          <p:cNvSpPr/>
          <p:nvPr/>
        </p:nvSpPr>
        <p:spPr>
          <a:xfrm>
            <a:off x="458542" y="4713371"/>
            <a:ext cx="2990075" cy="2780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C94D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spcAft>
                <a:spcPts val="800"/>
              </a:spcAft>
            </a:pPr>
            <a:r>
              <a:rPr lang="hr-HR" sz="12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Uključuju </a:t>
            </a:r>
            <a:r>
              <a:rPr lang="hr-HR" sz="1200" b="1" dirty="0">
                <a:solidFill>
                  <a:schemeClr val="tx1"/>
                </a:solidFill>
                <a:cs typeface="Arial" panose="020B0604020202020204" pitchFamily="34" charset="0"/>
              </a:rPr>
              <a:t>djelatnost pružanja javnih usluga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E166572-F80E-D200-EFAD-A1CF48644734}"/>
              </a:ext>
            </a:extLst>
          </p:cNvPr>
          <p:cNvSpPr txBox="1"/>
          <p:nvPr/>
        </p:nvSpPr>
        <p:spPr>
          <a:xfrm>
            <a:off x="1026942" y="5583317"/>
            <a:ext cx="5345723" cy="1040259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sr-Latn-RS"/>
            </a:defPPr>
            <a:lvl1pPr algn="ctr">
              <a:defRPr sz="1400" b="1" i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spcAft>
                <a:spcPts val="600"/>
              </a:spcAft>
            </a:pPr>
            <a:r>
              <a:rPr lang="hr-HR" dirty="0" smtClean="0">
                <a:solidFill>
                  <a:schemeClr val="tx1"/>
                </a:solidFill>
              </a:rPr>
              <a:t>Opravdani razlog za </a:t>
            </a:r>
            <a:r>
              <a:rPr lang="hr-HR" b="0" dirty="0" smtClean="0">
                <a:solidFill>
                  <a:schemeClr val="tx1"/>
                </a:solidFill>
              </a:rPr>
              <a:t>vlasništvo utvrđen i obrazložen u </a:t>
            </a:r>
            <a:r>
              <a:rPr lang="hr-HR" dirty="0" smtClean="0">
                <a:solidFill>
                  <a:schemeClr val="tx1"/>
                </a:solidFill>
              </a:rPr>
              <a:t>vlasničkoj politici.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701D81D-2805-C66B-D4C5-092E4DC0AC7C}"/>
              </a:ext>
            </a:extLst>
          </p:cNvPr>
          <p:cNvCxnSpPr/>
          <p:nvPr/>
        </p:nvCxnSpPr>
        <p:spPr>
          <a:xfrm>
            <a:off x="198955" y="3548055"/>
            <a:ext cx="252000" cy="1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76EC343-0CC5-11E2-27FE-07F9A264FB87}"/>
              </a:ext>
            </a:extLst>
          </p:cNvPr>
          <p:cNvCxnSpPr/>
          <p:nvPr/>
        </p:nvCxnSpPr>
        <p:spPr>
          <a:xfrm>
            <a:off x="198955" y="4238852"/>
            <a:ext cx="252000" cy="1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3DE582B-5D77-5683-3E7B-AF9848D3D26E}"/>
              </a:ext>
            </a:extLst>
          </p:cNvPr>
          <p:cNvCxnSpPr/>
          <p:nvPr/>
        </p:nvCxnSpPr>
        <p:spPr>
          <a:xfrm>
            <a:off x="198955" y="4869687"/>
            <a:ext cx="252000" cy="1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E4DA8992-CB63-522F-8B8A-3BF54B92D7D5}"/>
              </a:ext>
            </a:extLst>
          </p:cNvPr>
          <p:cNvSpPr txBox="1"/>
          <p:nvPr/>
        </p:nvSpPr>
        <p:spPr>
          <a:xfrm>
            <a:off x="468269" y="5031919"/>
            <a:ext cx="2987935" cy="2905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sr-Latn-RS"/>
            </a:defPPr>
            <a:lvl1pPr algn="ctr">
              <a:defRPr sz="1400" b="1" i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hr-HR" b="0" dirty="0">
                <a:solidFill>
                  <a:schemeClr val="tx1"/>
                </a:solidFill>
              </a:rPr>
              <a:t>npr. HEP, Hrvatske </a:t>
            </a:r>
            <a:r>
              <a:rPr lang="hr-HR" b="0" dirty="0" smtClean="0">
                <a:solidFill>
                  <a:schemeClr val="tx1"/>
                </a:solidFill>
              </a:rPr>
              <a:t>šume</a:t>
            </a:r>
            <a:endParaRPr lang="hr-HR" b="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B1A55C5E-340B-91E0-14B0-CF917BD90744}"/>
              </a:ext>
            </a:extLst>
          </p:cNvPr>
          <p:cNvSpPr/>
          <p:nvPr/>
        </p:nvSpPr>
        <p:spPr>
          <a:xfrm rot="5400000">
            <a:off x="3531261" y="5300736"/>
            <a:ext cx="205393" cy="241757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D90C657-FA66-38AC-335D-B053BBA90F17}"/>
              </a:ext>
            </a:extLst>
          </p:cNvPr>
          <p:cNvSpPr/>
          <p:nvPr/>
        </p:nvSpPr>
        <p:spPr>
          <a:xfrm>
            <a:off x="3832915" y="3572507"/>
            <a:ext cx="2990074" cy="11706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C94D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spcAft>
                <a:spcPts val="1200"/>
              </a:spcAft>
            </a:pPr>
            <a:r>
              <a:rPr lang="hr-HR" sz="1400" b="1" dirty="0">
                <a:solidFill>
                  <a:schemeClr val="tx1"/>
                </a:solidFill>
                <a:cs typeface="Arial" panose="020B0604020202020204" pitchFamily="34" charset="0"/>
              </a:rPr>
              <a:t>Poslovanje ima pozitivan učinak na državni proračun ili obavljaju tržišne djelatnosti i time doprinose stabilnosti i razvoju gospodarstva Republike Hrvatske</a:t>
            </a:r>
          </a:p>
        </p:txBody>
      </p:sp>
      <p:cxnSp>
        <p:nvCxnSpPr>
          <p:cNvPr id="40" name="Connector: Elbow 41">
            <a:extLst>
              <a:ext uri="{FF2B5EF4-FFF2-40B4-BE49-F238E27FC236}">
                <a16:creationId xmlns:a16="http://schemas.microsoft.com/office/drawing/2014/main" id="{75C322D4-9E9F-D53B-27F0-04775B54F289}"/>
              </a:ext>
            </a:extLst>
          </p:cNvPr>
          <p:cNvCxnSpPr>
            <a:cxnSpLocks/>
          </p:cNvCxnSpPr>
          <p:nvPr/>
        </p:nvCxnSpPr>
        <p:spPr>
          <a:xfrm rot="5400000">
            <a:off x="4214678" y="2821349"/>
            <a:ext cx="730575" cy="1494100"/>
          </a:xfrm>
          <a:prstGeom prst="bentConnector4">
            <a:avLst>
              <a:gd name="adj1" fmla="val 30287"/>
              <a:gd name="adj2" fmla="val 110404"/>
            </a:avLst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1D4CFCC0-0AB8-4B95-E713-2ABD112A8017}"/>
              </a:ext>
            </a:extLst>
          </p:cNvPr>
          <p:cNvSpPr/>
          <p:nvPr/>
        </p:nvSpPr>
        <p:spPr>
          <a:xfrm>
            <a:off x="72954" y="3418420"/>
            <a:ext cx="252000" cy="252000"/>
          </a:xfrm>
          <a:prstGeom prst="ellipse">
            <a:avLst/>
          </a:prstGeom>
          <a:solidFill>
            <a:srgbClr val="5C94D5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hr-HR" sz="1400" b="1" dirty="0">
                <a:cs typeface="Arial" panose="020B0604020202020204" pitchFamily="34" charset="0"/>
              </a:rPr>
              <a:t>1</a:t>
            </a:r>
          </a:p>
        </p:txBody>
      </p:sp>
      <p:sp>
        <p:nvSpPr>
          <p:cNvPr id="6" name="Rectangle 5"/>
          <p:cNvSpPr/>
          <p:nvPr/>
        </p:nvSpPr>
        <p:spPr>
          <a:xfrm>
            <a:off x="4750446" y="4991460"/>
            <a:ext cx="1075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1400" i="1" dirty="0"/>
              <a:t>npr. HPB d.d</a:t>
            </a:r>
          </a:p>
        </p:txBody>
      </p:sp>
      <p:sp>
        <p:nvSpPr>
          <p:cNvPr id="44" name="Arrow: Right 3">
            <a:extLst>
              <a:ext uri="{FF2B5EF4-FFF2-40B4-BE49-F238E27FC236}">
                <a16:creationId xmlns:a16="http://schemas.microsoft.com/office/drawing/2014/main" id="{E780EEF2-EFC9-D77C-9321-89B691E589BE}"/>
              </a:ext>
            </a:extLst>
          </p:cNvPr>
          <p:cNvSpPr/>
          <p:nvPr/>
        </p:nvSpPr>
        <p:spPr>
          <a:xfrm rot="5400000">
            <a:off x="9418241" y="5300736"/>
            <a:ext cx="205393" cy="241757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D90C657-FA66-38AC-335D-B053BBA90F17}"/>
              </a:ext>
            </a:extLst>
          </p:cNvPr>
          <p:cNvSpPr/>
          <p:nvPr/>
        </p:nvSpPr>
        <p:spPr>
          <a:xfrm>
            <a:off x="7120298" y="3819648"/>
            <a:ext cx="2316541" cy="3088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C94D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spcAft>
                <a:spcPts val="800"/>
              </a:spcAft>
            </a:pPr>
            <a: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Prodaja / restrukturiranje</a:t>
            </a:r>
            <a:endParaRPr lang="hr-HR" sz="14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D90C657-FA66-38AC-335D-B053BBA90F17}"/>
              </a:ext>
            </a:extLst>
          </p:cNvPr>
          <p:cNvSpPr/>
          <p:nvPr/>
        </p:nvSpPr>
        <p:spPr>
          <a:xfrm>
            <a:off x="9875651" y="3590351"/>
            <a:ext cx="2096388" cy="955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5C94D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6800" tIns="46800" rIns="46800" rtlCol="0" anchor="t">
            <a:spAutoFit/>
          </a:bodyPr>
          <a:lstStyle/>
          <a:p>
            <a:pPr algn="ctr">
              <a:spcAft>
                <a:spcPts val="800"/>
              </a:spcAft>
            </a:pPr>
            <a: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Prodaja / dodjela HRVI / prijenos ovlaštenicima prava na naknadu za oduzetu imovinu</a:t>
            </a:r>
            <a:endParaRPr lang="hr-HR" sz="14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cxnSp>
        <p:nvCxnSpPr>
          <p:cNvPr id="54" name="Connector: Elbow 41">
            <a:extLst>
              <a:ext uri="{FF2B5EF4-FFF2-40B4-BE49-F238E27FC236}">
                <a16:creationId xmlns:a16="http://schemas.microsoft.com/office/drawing/2014/main" id="{75C322D4-9E9F-D53B-27F0-04775B54F289}"/>
              </a:ext>
            </a:extLst>
          </p:cNvPr>
          <p:cNvCxnSpPr>
            <a:cxnSpLocks/>
          </p:cNvCxnSpPr>
          <p:nvPr/>
        </p:nvCxnSpPr>
        <p:spPr>
          <a:xfrm rot="5400000">
            <a:off x="10257412" y="2869990"/>
            <a:ext cx="730575" cy="1494100"/>
          </a:xfrm>
          <a:prstGeom prst="bentConnector4">
            <a:avLst>
              <a:gd name="adj1" fmla="val 23451"/>
              <a:gd name="adj2" fmla="val 110404"/>
            </a:avLst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6EDF7FEE-9D0E-3801-8836-D272187F9B29}"/>
              </a:ext>
            </a:extLst>
          </p:cNvPr>
          <p:cNvSpPr txBox="1"/>
          <p:nvPr/>
        </p:nvSpPr>
        <p:spPr>
          <a:xfrm>
            <a:off x="7636971" y="5583317"/>
            <a:ext cx="3732779" cy="996784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sr-Latn-RS"/>
            </a:defPPr>
            <a:lvl1pPr algn="ctr">
              <a:defRPr sz="1400" b="1" i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hr-HR" b="0" dirty="0" smtClean="0">
                <a:solidFill>
                  <a:schemeClr val="tx1"/>
                </a:solidFill>
              </a:rPr>
              <a:t>Izlazak države iz vlasništva u skladu </a:t>
            </a:r>
            <a:br>
              <a:rPr lang="hr-HR" b="0" dirty="0" smtClean="0">
                <a:solidFill>
                  <a:schemeClr val="tx1"/>
                </a:solidFill>
              </a:rPr>
            </a:br>
            <a:r>
              <a:rPr lang="hr-HR" b="0" dirty="0" smtClean="0">
                <a:solidFill>
                  <a:schemeClr val="tx1"/>
                </a:solidFill>
              </a:rPr>
              <a:t>s </a:t>
            </a:r>
            <a:r>
              <a:rPr lang="hr-HR" dirty="0" smtClean="0">
                <a:solidFill>
                  <a:schemeClr val="tx1"/>
                </a:solidFill>
              </a:rPr>
              <a:t>vlasničkom politikom</a:t>
            </a:r>
          </a:p>
        </p:txBody>
      </p:sp>
      <p:cxnSp>
        <p:nvCxnSpPr>
          <p:cNvPr id="69" name="Connector: Elbow 41">
            <a:extLst>
              <a:ext uri="{FF2B5EF4-FFF2-40B4-BE49-F238E27FC236}">
                <a16:creationId xmlns:a16="http://schemas.microsoft.com/office/drawing/2014/main" id="{75C322D4-9E9F-D53B-27F0-04775B54F289}"/>
              </a:ext>
            </a:extLst>
          </p:cNvPr>
          <p:cNvCxnSpPr>
            <a:cxnSpLocks/>
          </p:cNvCxnSpPr>
          <p:nvPr/>
        </p:nvCxnSpPr>
        <p:spPr>
          <a:xfrm rot="5400000">
            <a:off x="7502061" y="2869901"/>
            <a:ext cx="730575" cy="1494100"/>
          </a:xfrm>
          <a:prstGeom prst="bentConnector4">
            <a:avLst>
              <a:gd name="adj1" fmla="val 23451"/>
              <a:gd name="adj2" fmla="val 110404"/>
            </a:avLst>
          </a:prstGeom>
          <a:ln w="28575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0F7357E4-E9D6-2EF1-AA2C-9C909F4979B3}"/>
              </a:ext>
            </a:extLst>
          </p:cNvPr>
          <p:cNvSpPr/>
          <p:nvPr/>
        </p:nvSpPr>
        <p:spPr>
          <a:xfrm>
            <a:off x="9140191" y="876520"/>
            <a:ext cx="1908784" cy="4183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12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Koordinacijsko </a:t>
            </a:r>
            <a:r>
              <a:rPr lang="hr-HR" sz="1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tijelo: </a:t>
            </a:r>
            <a:r>
              <a:rPr lang="hr-HR" sz="12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12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12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financija</a:t>
            </a:r>
            <a:endParaRPr lang="hr-HR" sz="12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  <p:sp>
        <p:nvSpPr>
          <p:cNvPr id="63" name="Oval 62">
            <a:extLst>
              <a:ext uri="{FF2B5EF4-FFF2-40B4-BE49-F238E27FC236}">
                <a16:creationId xmlns:a16="http://schemas.microsoft.com/office/drawing/2014/main" id="{1D4CFCC0-0AB8-4B95-E713-2ABD112A8017}"/>
              </a:ext>
            </a:extLst>
          </p:cNvPr>
          <p:cNvSpPr/>
          <p:nvPr/>
        </p:nvSpPr>
        <p:spPr>
          <a:xfrm>
            <a:off x="69906" y="4119460"/>
            <a:ext cx="252000" cy="252000"/>
          </a:xfrm>
          <a:prstGeom prst="ellipse">
            <a:avLst/>
          </a:prstGeom>
          <a:solidFill>
            <a:srgbClr val="5C94D5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hr-HR" sz="1400" b="1" dirty="0" smtClean="0">
                <a:cs typeface="Arial" panose="020B0604020202020204" pitchFamily="34" charset="0"/>
              </a:rPr>
              <a:t>2</a:t>
            </a:r>
            <a:endParaRPr lang="hr-HR" sz="1400" b="1" dirty="0">
              <a:cs typeface="Arial" panose="020B0604020202020204" pitchFamily="34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1D4CFCC0-0AB8-4B95-E713-2ABD112A8017}"/>
              </a:ext>
            </a:extLst>
          </p:cNvPr>
          <p:cNvSpPr/>
          <p:nvPr/>
        </p:nvSpPr>
        <p:spPr>
          <a:xfrm>
            <a:off x="85766" y="4753023"/>
            <a:ext cx="252000" cy="252000"/>
          </a:xfrm>
          <a:prstGeom prst="ellipse">
            <a:avLst/>
          </a:prstGeom>
          <a:solidFill>
            <a:srgbClr val="5C94D5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hr-HR" sz="1400" b="1" dirty="0" smtClean="0">
                <a:cs typeface="Arial" panose="020B0604020202020204" pitchFamily="34" charset="0"/>
              </a:rPr>
              <a:t>3</a:t>
            </a:r>
            <a:endParaRPr lang="hr-HR" sz="1400" b="1" dirty="0">
              <a:cs typeface="Arial" panose="020B0604020202020204" pitchFamily="34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1D4CFCC0-0AB8-4B95-E713-2ABD112A8017}"/>
              </a:ext>
            </a:extLst>
          </p:cNvPr>
          <p:cNvSpPr/>
          <p:nvPr/>
        </p:nvSpPr>
        <p:spPr>
          <a:xfrm>
            <a:off x="3518183" y="3788060"/>
            <a:ext cx="252000" cy="252000"/>
          </a:xfrm>
          <a:prstGeom prst="ellipse">
            <a:avLst/>
          </a:prstGeom>
          <a:solidFill>
            <a:srgbClr val="5C94D5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hr-HR" sz="1400" b="1" dirty="0"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514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7200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93663"/>
            <a:r>
              <a:rPr lang="hr-HR" sz="3200" b="1" dirty="0">
                <a:latin typeface="Calibri" panose="020F0502020204030204" pitchFamily="34" charset="0"/>
                <a:cs typeface="Calibri" panose="020F0502020204030204" pitchFamily="34" charset="0"/>
              </a:rPr>
              <a:t>Ključne uloge i procesi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r-HR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/4)</a:t>
            </a:r>
          </a:p>
        </p:txBody>
      </p:sp>
      <p:sp>
        <p:nvSpPr>
          <p:cNvPr id="6" name="Pravokutnik 6">
            <a:extLst>
              <a:ext uri="{FF2B5EF4-FFF2-40B4-BE49-F238E27FC236}">
                <a16:creationId xmlns:a16="http://schemas.microsoft.com/office/drawing/2014/main" id="{DD5D2621-95A5-6E39-D137-AEA754209868}"/>
              </a:ext>
            </a:extLst>
          </p:cNvPr>
          <p:cNvSpPr/>
          <p:nvPr/>
        </p:nvSpPr>
        <p:spPr>
          <a:xfrm>
            <a:off x="4632041" y="1184706"/>
            <a:ext cx="6982435" cy="4815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</a:t>
            </a:r>
            <a:r>
              <a:rPr lang="hr-H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prijedlog Ministarstva financija usvaja i donosi</a:t>
            </a:r>
            <a:r>
              <a:rPr lang="hr-H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623888" lvl="1" indent="-285750" algn="just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–"/>
            </a:pPr>
            <a:r>
              <a:rPr lang="hr-HR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hr-HR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lasničku politiku </a:t>
            </a:r>
          </a:p>
          <a:p>
            <a:pPr marL="612000" lvl="1" algn="just">
              <a:spcBef>
                <a:spcPts val="300"/>
              </a:spcBef>
              <a:spcAft>
                <a:spcPts val="300"/>
              </a:spcAft>
            </a:pPr>
            <a:r>
              <a:rPr lang="hr-H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kojom se utvrđuju </a:t>
            </a:r>
            <a:r>
              <a:rPr lang="hr-HR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razlozi za državno vlasništvo</a:t>
            </a:r>
            <a:r>
              <a:rPr lang="hr-H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623888" lvl="1" indent="-285750" algn="just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–"/>
            </a:pPr>
            <a:r>
              <a:rPr lang="hr-HR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politiku </a:t>
            </a:r>
            <a:r>
              <a:rPr lang="hr-HR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isplate dividendi </a:t>
            </a:r>
            <a:endParaRPr lang="hr-HR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12000" lvl="1" algn="just">
              <a:spcBef>
                <a:spcPts val="300"/>
              </a:spcBef>
              <a:spcAft>
                <a:spcPts val="300"/>
              </a:spcAft>
            </a:pPr>
            <a:r>
              <a:rPr lang="hr-H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kojom se utvrđuju </a:t>
            </a:r>
            <a:r>
              <a:rPr lang="hr-HR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načela isplate dividendi</a:t>
            </a:r>
            <a:r>
              <a:rPr lang="hr-H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623888" lvl="1" indent="-285750" algn="just">
              <a:spcBef>
                <a:spcPts val="300"/>
              </a:spcBef>
              <a:spcAft>
                <a:spcPts val="300"/>
              </a:spcAft>
              <a:buFont typeface="Calibri" panose="020F0502020204030204" pitchFamily="34" charset="0"/>
              <a:buChar char="–"/>
            </a:pPr>
            <a:r>
              <a:rPr lang="hr-HR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politiku </a:t>
            </a:r>
            <a:r>
              <a:rPr lang="hr-HR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primitaka članova nadzornih odbora i uprava</a:t>
            </a:r>
          </a:p>
          <a:p>
            <a:pPr marL="612000" lvl="1">
              <a:spcBef>
                <a:spcPts val="300"/>
              </a:spcBef>
              <a:spcAft>
                <a:spcPts val="300"/>
              </a:spcAft>
            </a:pPr>
            <a:r>
              <a:rPr lang="hr-H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kojom se utvrđuju </a:t>
            </a:r>
            <a:r>
              <a:rPr lang="hr-HR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jasni i transparentni kriteriji za određivanje primitaka</a:t>
            </a:r>
            <a:r>
              <a:rPr lang="hr-H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članova nadzornih odbora i uprava.</a:t>
            </a:r>
            <a:r>
              <a:rPr lang="hr-H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r-H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uredbom propisuje uvjete za kandidate za članove nadzornih</a:t>
            </a:r>
            <a:r>
              <a:rPr lang="hr-H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odnosno upravnih odbora, članove uprave odnosno izvršnih direktora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utvrđuje </a:t>
            </a:r>
            <a:r>
              <a:rPr lang="hr-H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pravne osobe od posebnog </a:t>
            </a:r>
            <a:r>
              <a:rPr lang="hr-H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interesa </a:t>
            </a:r>
            <a:r>
              <a:rPr lang="hr-H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prijedlog Ministarstva financija odlukom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r-H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postavlja </a:t>
            </a:r>
            <a:r>
              <a:rPr lang="hr-H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financijske i nefinancijske ciljeve </a:t>
            </a:r>
            <a:r>
              <a:rPr lang="hr-H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 </a:t>
            </a:r>
            <a:r>
              <a:rPr lang="hr-H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ciljeve </a:t>
            </a:r>
            <a:r>
              <a:rPr lang="hr-H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održivosti</a:t>
            </a:r>
            <a:endParaRPr lang="hr-HR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hr-HR" sz="17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C4735970-EE98-4B5E-1597-A2B377602592}"/>
              </a:ext>
            </a:extLst>
          </p:cNvPr>
          <p:cNvSpPr/>
          <p:nvPr/>
        </p:nvSpPr>
        <p:spPr>
          <a:xfrm>
            <a:off x="482652" y="3752318"/>
            <a:ext cx="3341203" cy="9371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</a:t>
            </a:r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financija </a:t>
            </a:r>
            <a:r>
              <a:rPr lang="hr-H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(Koordinacijsko </a:t>
            </a:r>
            <a:r>
              <a:rPr lang="hr-HR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tijelo)</a:t>
            </a:r>
          </a:p>
        </p:txBody>
      </p:sp>
      <p:sp>
        <p:nvSpPr>
          <p:cNvPr id="7" name="Pravokutnik 9">
            <a:extLst>
              <a:ext uri="{FF2B5EF4-FFF2-40B4-BE49-F238E27FC236}">
                <a16:creationId xmlns:a16="http://schemas.microsoft.com/office/drawing/2014/main" id="{F6D26016-1BF7-4AAF-43E7-D31FD4A91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52" y="1184705"/>
            <a:ext cx="3341203" cy="936000"/>
          </a:xfrm>
          <a:prstGeom prst="rect">
            <a:avLst/>
          </a:prstGeom>
          <a:solidFill>
            <a:srgbClr val="2F559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342900" indent="-342900"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hr-H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Vlada</a:t>
            </a:r>
            <a:endParaRPr lang="hr-HR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avokutnik 9">
            <a:extLst>
              <a:ext uri="{FF2B5EF4-FFF2-40B4-BE49-F238E27FC236}">
                <a16:creationId xmlns:a16="http://schemas.microsoft.com/office/drawing/2014/main" id="{C3200BA7-1049-2E07-DB78-29114D1D0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52" y="2528797"/>
            <a:ext cx="3341203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 anchorCtr="0">
            <a:noAutofit/>
          </a:bodyPr>
          <a:lstStyle>
            <a:lvl1pPr marL="342900" indent="-342900"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hr-H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Ciljevi</a:t>
            </a:r>
            <a:endParaRPr lang="hr-HR" alt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21">
            <a:extLst>
              <a:ext uri="{FF2B5EF4-FFF2-40B4-BE49-F238E27FC236}">
                <a16:creationId xmlns:a16="http://schemas.microsoft.com/office/drawing/2014/main" id="{5C4BAA38-47B0-7BB5-C008-58444BF2B87B}"/>
              </a:ext>
            </a:extLst>
          </p:cNvPr>
          <p:cNvSpPr/>
          <p:nvPr/>
        </p:nvSpPr>
        <p:spPr>
          <a:xfrm>
            <a:off x="482652" y="5062789"/>
            <a:ext cx="3341203" cy="9371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hr-HR" alt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Nadležna </a:t>
            </a:r>
            <a:r>
              <a:rPr lang="hr-H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ministarstva</a:t>
            </a:r>
            <a:endParaRPr lang="hr-HR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relica udesno 4">
            <a:extLst>
              <a:ext uri="{FF2B5EF4-FFF2-40B4-BE49-F238E27FC236}">
                <a16:creationId xmlns:a16="http://schemas.microsoft.com/office/drawing/2014/main" id="{50B2866F-4961-77AB-F36E-B05E785E26A1}"/>
              </a:ext>
            </a:extLst>
          </p:cNvPr>
          <p:cNvSpPr/>
          <p:nvPr/>
        </p:nvSpPr>
        <p:spPr>
          <a:xfrm>
            <a:off x="4010286" y="1089098"/>
            <a:ext cx="435324" cy="1127214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9</a:t>
            </a:fld>
            <a:endParaRPr lang="hr-HR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6934" y="6218542"/>
            <a:ext cx="347203" cy="45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16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Metadata/LabelInfo.xml><?xml version="1.0" encoding="utf-8"?>
<clbl:labelList xmlns:clbl="http://schemas.microsoft.com/office/2020/mipLabelMetadata">
  <clbl:label id="{deff24bb-2089-4400-8c8e-f71e680378b2}" enabled="0" method="" siteId="{deff24bb-2089-4400-8c8e-f71e680378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</TotalTime>
  <Words>1452</Words>
  <Application>Microsoft Office PowerPoint</Application>
  <PresentationFormat>Widescreen</PresentationFormat>
  <Paragraphs>188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Symbol</vt:lpstr>
      <vt:lpstr>Times New Roman</vt:lpstr>
      <vt:lpstr>Wingdings</vt:lpstr>
      <vt:lpstr>Tema sustava Office</vt:lpstr>
      <vt:lpstr>Unaprjeđenje upravljanja pravnim osobama  u vlasništvu Republike Hrvatske</vt:lpstr>
      <vt:lpstr>Paket zakona i okvir upravljanja pravnim osobama u državnom vlasništvu</vt:lpstr>
      <vt:lpstr>Pregled pravnih osoba u vlasništvu državne, regionalne i lokalne vlasti</vt:lpstr>
      <vt:lpstr>Prihodi pravnih osoba u vlasništvu državne, regionalne i lokalne vlasti</vt:lpstr>
      <vt:lpstr>Imovina pravnih osoba u vlasništvu državne, regionalne i lokalne vlasti</vt:lpstr>
      <vt:lpstr>Broj zaposlenih u pravnim osobama u vlasništvu državne, regionalne i lokalne vlasti</vt:lpstr>
      <vt:lpstr>Disperzirana vlasnička prava ‒ koordinacija u okviru Ministarstva financija</vt:lpstr>
      <vt:lpstr>Podjela pravnih osoba u državnom vlasništvu</vt:lpstr>
      <vt:lpstr>Ključne uloge i procesi (1/4)</vt:lpstr>
      <vt:lpstr>Ključne uloge i procesi (2/4)</vt:lpstr>
      <vt:lpstr>Ključne uloge i procesi (3/4)</vt:lpstr>
      <vt:lpstr>Ključne uloge i procesi (4/4)</vt:lpstr>
      <vt:lpstr>Transparentan proces izbora i imenovanja članova nadzornih odbora</vt:lpstr>
      <vt:lpstr>Što znači biti neovisan?</vt:lpstr>
      <vt:lpstr>Transparentan proces izbora i imenovanja članova uprava</vt:lpstr>
      <vt:lpstr>Pozitivni utjecaj novog sustava kroz sljedeće ključne promjene</vt:lpstr>
      <vt:lpstr>Hvala na pozornosti!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Ministry of Finance</dc:creator>
  <cp:lastModifiedBy>Ivana Pavić</cp:lastModifiedBy>
  <cp:revision>215</cp:revision>
  <cp:lastPrinted>2024-11-25T08:33:49Z</cp:lastPrinted>
  <dcterms:created xsi:type="dcterms:W3CDTF">2023-10-11T07:00:45Z</dcterms:created>
  <dcterms:modified xsi:type="dcterms:W3CDTF">2024-12-19T09:29:10Z</dcterms:modified>
</cp:coreProperties>
</file>